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2" r:id="rId1"/>
  </p:sldMasterIdLst>
  <p:sldIdLst>
    <p:sldId id="256" r:id="rId2"/>
    <p:sldId id="257" r:id="rId3"/>
    <p:sldId id="280" r:id="rId4"/>
    <p:sldId id="279" r:id="rId5"/>
    <p:sldId id="307" r:id="rId6"/>
    <p:sldId id="308" r:id="rId7"/>
    <p:sldId id="309" r:id="rId8"/>
    <p:sldId id="315" r:id="rId9"/>
    <p:sldId id="310" r:id="rId10"/>
    <p:sldId id="312" r:id="rId11"/>
    <p:sldId id="314" r:id="rId12"/>
    <p:sldId id="313" r:id="rId13"/>
    <p:sldId id="311" r:id="rId14"/>
    <p:sldId id="258" r:id="rId15"/>
    <p:sldId id="259" r:id="rId16"/>
    <p:sldId id="276" r:id="rId17"/>
    <p:sldId id="281" r:id="rId18"/>
    <p:sldId id="305" r:id="rId19"/>
    <p:sldId id="306" r:id="rId20"/>
    <p:sldId id="316" r:id="rId21"/>
    <p:sldId id="317"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104" y="-3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69D685B-7234-449B-AE13-752F8ABB50F2}" type="datetimeFigureOut">
              <a:rPr lang="ru-RU" smtClean="0"/>
              <a:pPr/>
              <a:t>25.01.2021</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6A52D4A3-3FA0-4AE6-87E1-8698F23B8CA4}" type="slidenum">
              <a:rPr lang="ru-RU" smtClean="0"/>
              <a:pPr/>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6732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69D685B-7234-449B-AE13-752F8ABB50F2}" type="datetimeFigureOut">
              <a:rPr lang="ru-RU" smtClean="0"/>
              <a:pPr/>
              <a:t>25.01.2021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A52D4A3-3FA0-4AE6-87E1-8698F23B8CA4}" type="slidenum">
              <a:rPr lang="ru-RU" smtClean="0"/>
              <a:pPr/>
              <a:t>‹#›</a:t>
            </a:fld>
            <a:endParaRPr lang="ru-RU"/>
          </a:p>
        </p:txBody>
      </p:sp>
    </p:spTree>
    <p:extLst>
      <p:ext uri="{BB962C8B-B14F-4D97-AF65-F5344CB8AC3E}">
        <p14:creationId xmlns:p14="http://schemas.microsoft.com/office/powerpoint/2010/main" val="3323439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69D685B-7234-449B-AE13-752F8ABB50F2}" type="datetimeFigureOut">
              <a:rPr lang="ru-RU" smtClean="0"/>
              <a:pPr/>
              <a:t>25.01.2021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52D4A3-3FA0-4AE6-87E1-8698F23B8CA4}" type="slidenum">
              <a:rPr lang="ru-RU" smtClean="0"/>
              <a:pPr/>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1055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69D685B-7234-449B-AE13-752F8ABB50F2}" type="datetimeFigureOut">
              <a:rPr lang="ru-RU" smtClean="0"/>
              <a:pPr/>
              <a:t>25.01.2021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52D4A3-3FA0-4AE6-87E1-8698F23B8CA4}" type="slidenum">
              <a:rPr lang="ru-RU" smtClean="0"/>
              <a:pPr/>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0912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69D685B-7234-449B-AE13-752F8ABB50F2}" type="datetimeFigureOut">
              <a:rPr lang="ru-RU" smtClean="0"/>
              <a:pPr/>
              <a:t>25.01.2021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52D4A3-3FA0-4AE6-87E1-8698F23B8CA4}" type="slidenum">
              <a:rPr lang="ru-RU" smtClean="0"/>
              <a:pPr/>
              <a:t>‹#›</a:t>
            </a:fld>
            <a:endParaRPr lang="ru-RU"/>
          </a:p>
        </p:txBody>
      </p:sp>
    </p:spTree>
    <p:extLst>
      <p:ext uri="{BB962C8B-B14F-4D97-AF65-F5344CB8AC3E}">
        <p14:creationId xmlns:p14="http://schemas.microsoft.com/office/powerpoint/2010/main" val="1039018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69D685B-7234-449B-AE13-752F8ABB50F2}" type="datetimeFigureOut">
              <a:rPr lang="ru-RU" smtClean="0"/>
              <a:pPr/>
              <a:t>25.01.2021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52D4A3-3FA0-4AE6-87E1-8698F23B8CA4}" type="slidenum">
              <a:rPr lang="ru-RU" smtClean="0"/>
              <a:pPr/>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2997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69D685B-7234-449B-AE13-752F8ABB50F2}" type="datetimeFigureOut">
              <a:rPr lang="ru-RU" smtClean="0"/>
              <a:pPr/>
              <a:t>25.01.2021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52D4A3-3FA0-4AE6-87E1-8698F23B8CA4}" type="slidenum">
              <a:rPr lang="ru-RU" smtClean="0"/>
              <a:pPr/>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0801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69D685B-7234-449B-AE13-752F8ABB50F2}" type="datetimeFigureOut">
              <a:rPr lang="ru-RU" smtClean="0"/>
              <a:pPr/>
              <a:t>25.01.2021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52D4A3-3FA0-4AE6-87E1-8698F23B8CA4}" type="slidenum">
              <a:rPr lang="ru-RU" smtClean="0"/>
              <a:pPr/>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1631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69D685B-7234-449B-AE13-752F8ABB50F2}" type="datetimeFigureOut">
              <a:rPr lang="ru-RU" smtClean="0"/>
              <a:pPr/>
              <a:t>25.01.2021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52D4A3-3FA0-4AE6-87E1-8698F23B8CA4}" type="slidenum">
              <a:rPr lang="ru-RU" smtClean="0"/>
              <a:pPr/>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8283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69D685B-7234-449B-AE13-752F8ABB50F2}" type="datetimeFigureOut">
              <a:rPr lang="ru-RU" smtClean="0"/>
              <a:pPr/>
              <a:t>25.01.2021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52D4A3-3FA0-4AE6-87E1-8698F23B8CA4}" type="slidenum">
              <a:rPr lang="ru-RU" smtClean="0"/>
              <a:pPr/>
              <a:t>‹#›</a:t>
            </a:fld>
            <a:endParaRPr lang="ru-RU"/>
          </a:p>
        </p:txBody>
      </p:sp>
    </p:spTree>
    <p:extLst>
      <p:ext uri="{BB962C8B-B14F-4D97-AF65-F5344CB8AC3E}">
        <p14:creationId xmlns:p14="http://schemas.microsoft.com/office/powerpoint/2010/main" val="2728273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69D685B-7234-449B-AE13-752F8ABB50F2}" type="datetimeFigureOut">
              <a:rPr lang="ru-RU" smtClean="0"/>
              <a:pPr/>
              <a:t>25.01.2021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52D4A3-3FA0-4AE6-87E1-8698F23B8CA4}" type="slidenum">
              <a:rPr lang="ru-RU" smtClean="0"/>
              <a:pPr/>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0617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69D685B-7234-449B-AE13-752F8ABB50F2}" type="datetimeFigureOut">
              <a:rPr lang="ru-RU" smtClean="0"/>
              <a:pPr/>
              <a:t>25.01.2021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A52D4A3-3FA0-4AE6-87E1-8698F23B8CA4}" type="slidenum">
              <a:rPr lang="ru-RU" smtClean="0"/>
              <a:pPr/>
              <a:t>‹#›</a:t>
            </a:fld>
            <a:endParaRPr lang="ru-RU"/>
          </a:p>
        </p:txBody>
      </p:sp>
    </p:spTree>
    <p:extLst>
      <p:ext uri="{BB962C8B-B14F-4D97-AF65-F5344CB8AC3E}">
        <p14:creationId xmlns:p14="http://schemas.microsoft.com/office/powerpoint/2010/main" val="4069691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69D685B-7234-449B-AE13-752F8ABB50F2}" type="datetimeFigureOut">
              <a:rPr lang="ru-RU" smtClean="0"/>
              <a:pPr/>
              <a:t>25.01.2021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A52D4A3-3FA0-4AE6-87E1-8698F23B8CA4}" type="slidenum">
              <a:rPr lang="ru-RU" smtClean="0"/>
              <a:pPr/>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134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69D685B-7234-449B-AE13-752F8ABB50F2}" type="datetimeFigureOut">
              <a:rPr lang="ru-RU" smtClean="0"/>
              <a:pPr/>
              <a:t>25.01.2021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A52D4A3-3FA0-4AE6-87E1-8698F23B8CA4}" type="slidenum">
              <a:rPr lang="ru-RU" smtClean="0"/>
              <a:pPr/>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712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D685B-7234-449B-AE13-752F8ABB50F2}" type="datetimeFigureOut">
              <a:rPr lang="ru-RU" smtClean="0"/>
              <a:pPr/>
              <a:t>25.01.2021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A52D4A3-3FA0-4AE6-87E1-8698F23B8CA4}" type="slidenum">
              <a:rPr lang="ru-RU" smtClean="0"/>
              <a:pPr/>
              <a:t>‹#›</a:t>
            </a:fld>
            <a:endParaRPr lang="ru-RU"/>
          </a:p>
        </p:txBody>
      </p:sp>
    </p:spTree>
    <p:extLst>
      <p:ext uri="{BB962C8B-B14F-4D97-AF65-F5344CB8AC3E}">
        <p14:creationId xmlns:p14="http://schemas.microsoft.com/office/powerpoint/2010/main" val="413231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69D685B-7234-449B-AE13-752F8ABB50F2}" type="datetimeFigureOut">
              <a:rPr lang="ru-RU" smtClean="0"/>
              <a:pPr/>
              <a:t>25.01.2021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A52D4A3-3FA0-4AE6-87E1-8698F23B8CA4}" type="slidenum">
              <a:rPr lang="ru-RU" smtClean="0"/>
              <a:pPr/>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478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69D685B-7234-449B-AE13-752F8ABB50F2}" type="datetimeFigureOut">
              <a:rPr lang="ru-RU" smtClean="0"/>
              <a:pPr/>
              <a:t>25.01.2021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A52D4A3-3FA0-4AE6-87E1-8698F23B8CA4}" type="slidenum">
              <a:rPr lang="ru-RU" smtClean="0"/>
              <a:pPr/>
              <a:t>‹#›</a:t>
            </a:fld>
            <a:endParaRPr lang="ru-RU"/>
          </a:p>
        </p:txBody>
      </p:sp>
    </p:spTree>
    <p:extLst>
      <p:ext uri="{BB962C8B-B14F-4D97-AF65-F5344CB8AC3E}">
        <p14:creationId xmlns:p14="http://schemas.microsoft.com/office/powerpoint/2010/main" val="3237343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69D685B-7234-449B-AE13-752F8ABB50F2}" type="datetimeFigureOut">
              <a:rPr lang="ru-RU" smtClean="0"/>
              <a:pPr/>
              <a:t>25.01.2021</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A52D4A3-3FA0-4AE6-87E1-8698F23B8CA4}" type="slidenum">
              <a:rPr lang="ru-RU" smtClean="0"/>
              <a:pPr/>
              <a:t>‹#›</a:t>
            </a:fld>
            <a:endParaRPr lang="ru-RU"/>
          </a:p>
        </p:txBody>
      </p:sp>
    </p:spTree>
    <p:extLst>
      <p:ext uri="{BB962C8B-B14F-4D97-AF65-F5344CB8AC3E}">
        <p14:creationId xmlns:p14="http://schemas.microsoft.com/office/powerpoint/2010/main" val="2245964710"/>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74812"/>
            <a:ext cx="9144000" cy="3335151"/>
          </a:xfrm>
        </p:spPr>
        <p:txBody>
          <a:bodyPr>
            <a:noAutofit/>
          </a:bodyPr>
          <a:lstStyle/>
          <a:p>
            <a:r>
              <a:rPr lang="ru-RU" sz="4800" dirty="0"/>
              <a:t/>
            </a:r>
            <a:br>
              <a:rPr lang="ru-RU" sz="4800" dirty="0"/>
            </a:br>
            <a:endParaRPr lang="ru-RU" sz="4800" b="1" dirty="0"/>
          </a:p>
        </p:txBody>
      </p:sp>
      <p:sp>
        <p:nvSpPr>
          <p:cNvPr id="3" name="Подзаголовок 2"/>
          <p:cNvSpPr>
            <a:spLocks noGrp="1"/>
          </p:cNvSpPr>
          <p:nvPr>
            <p:ph type="subTitle" idx="1"/>
          </p:nvPr>
        </p:nvSpPr>
        <p:spPr>
          <a:xfrm>
            <a:off x="1941341" y="3727939"/>
            <a:ext cx="8102370" cy="2538184"/>
          </a:xfrm>
        </p:spPr>
        <p:txBody>
          <a:bodyPr>
            <a:normAutofit/>
          </a:bodyPr>
          <a:lstStyle/>
          <a:p>
            <a:r>
              <a:rPr lang="en-US" sz="3600" b="1" dirty="0" smtClean="0">
                <a:solidFill>
                  <a:srgbClr val="015D8D"/>
                </a:solidFill>
                <a:latin typeface="Times New Roman" panose="02020603050405020304" pitchFamily="18" charset="0"/>
                <a:cs typeface="Times New Roman" panose="02020603050405020304" pitchFamily="18" charset="0"/>
              </a:rPr>
              <a:t>   </a:t>
            </a:r>
            <a:r>
              <a:rPr lang="ru-RU" sz="3600" b="1" dirty="0" err="1" smtClean="0">
                <a:latin typeface="Times New Roman" pitchFamily="18" charset="0"/>
                <a:cs typeface="Times New Roman" pitchFamily="18" charset="0"/>
              </a:rPr>
              <a:t>Шавкат</a:t>
            </a:r>
            <a:r>
              <a:rPr lang="ru-RU" sz="3600" b="1" dirty="0" smtClean="0">
                <a:latin typeface="Times New Roman" pitchFamily="18" charset="0"/>
                <a:cs typeface="Times New Roman" pitchFamily="18" charset="0"/>
              </a:rPr>
              <a:t> </a:t>
            </a:r>
            <a:r>
              <a:rPr lang="ru-RU" sz="3600" b="1" dirty="0" err="1">
                <a:latin typeface="Times New Roman" pitchFamily="18" charset="0"/>
                <a:cs typeface="Times New Roman" pitchFamily="18" charset="0"/>
              </a:rPr>
              <a:t>Мирзиёев</a:t>
            </a:r>
            <a:r>
              <a:rPr lang="ru-RU" sz="3600" b="1" dirty="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Ёшлар</a:t>
            </a:r>
            <a:r>
              <a:rPr lang="ru-RU" sz="3600" b="1" dirty="0" smtClean="0">
                <a:latin typeface="Times New Roman" pitchFamily="18" charset="0"/>
                <a:cs typeface="Times New Roman" pitchFamily="18" charset="0"/>
              </a:rPr>
              <a:t> – </a:t>
            </a:r>
            <a:r>
              <a:rPr lang="ru-RU" sz="3600" b="1" dirty="0" err="1" smtClean="0">
                <a:latin typeface="Times New Roman" pitchFamily="18" charset="0"/>
                <a:cs typeface="Times New Roman" pitchFamily="18" charset="0"/>
              </a:rPr>
              <a:t>Ўзбекистоннинг</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энг</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катта</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бойлиги</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бебаҳо хазинаси</a:t>
            </a:r>
            <a:r>
              <a:rPr lang="ru-RU" sz="3600" b="1" dirty="0" smtClean="0">
                <a:latin typeface="Times New Roman" pitchFamily="18" charset="0"/>
                <a:cs typeface="Times New Roman" pitchFamily="18" charset="0"/>
              </a:rPr>
              <a:t>.</a:t>
            </a:r>
          </a:p>
          <a:p>
            <a:endParaRPr lang="uz-Cyrl-UZ" sz="3600" b="1" dirty="0">
              <a:latin typeface="Times New Roman" panose="02020603050405020304" pitchFamily="18" charset="0"/>
              <a:cs typeface="Times New Roman" panose="02020603050405020304" pitchFamily="18" charset="0"/>
            </a:endParaRPr>
          </a:p>
        </p:txBody>
      </p:sp>
      <p:pic>
        <p:nvPicPr>
          <p:cNvPr id="1027" name="Picture 3" descr="C:\Users\Нодир\Desktop\2-мавзу. Илк ўрта асрлар, араблар\1-расм.jpg"/>
          <p:cNvPicPr>
            <a:picLocks noChangeAspect="1" noChangeArrowheads="1"/>
          </p:cNvPicPr>
          <p:nvPr/>
        </p:nvPicPr>
        <p:blipFill>
          <a:blip r:embed="rId2"/>
          <a:srcRect/>
          <a:stretch>
            <a:fillRect/>
          </a:stretch>
        </p:blipFill>
        <p:spPr bwMode="auto">
          <a:xfrm>
            <a:off x="2879188" y="0"/>
            <a:ext cx="6096000" cy="3810000"/>
          </a:xfrm>
          <a:prstGeom prst="rect">
            <a:avLst/>
          </a:prstGeom>
          <a:noFill/>
        </p:spPr>
      </p:pic>
      <p:sp>
        <p:nvSpPr>
          <p:cNvPr id="5" name="Прямоугольник 4"/>
          <p:cNvSpPr/>
          <p:nvPr/>
        </p:nvSpPr>
        <p:spPr>
          <a:xfrm>
            <a:off x="3048000" y="5514535"/>
            <a:ext cx="5603631" cy="1200329"/>
          </a:xfrm>
          <a:prstGeom prst="rect">
            <a:avLst/>
          </a:prstGeom>
        </p:spPr>
        <p:txBody>
          <a:bodyPr wrap="square">
            <a:spAutoFit/>
          </a:bodyPr>
          <a:lstStyle/>
          <a:p>
            <a:pPr algn="ctr"/>
            <a:r>
              <a:rPr lang="uz-Cyrl-UZ" dirty="0" smtClean="0">
                <a:latin typeface="Times New Roman" panose="02020603050405020304" pitchFamily="18" charset="0"/>
                <a:cs typeface="Times New Roman" panose="02020603050405020304" pitchFamily="18" charset="0"/>
              </a:rPr>
              <a:t>(Камолиддин Беҳзод номидаги Миллий рассомлик ва дизайн институти.</a:t>
            </a:r>
          </a:p>
          <a:p>
            <a:pPr algn="ctr"/>
            <a:r>
              <a:rPr lang="uz-Cyrl-UZ" dirty="0" smtClean="0">
                <a:latin typeface="Times New Roman" panose="02020603050405020304" pitchFamily="18" charset="0"/>
                <a:cs typeface="Times New Roman" panose="02020603050405020304" pitchFamily="18" charset="0"/>
              </a:rPr>
              <a:t>“Ижтимоий фанлар, педагогика ва касбий таълим” кафедраси)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1551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331" y="773722"/>
            <a:ext cx="10283483" cy="5472333"/>
          </a:xfrm>
        </p:spPr>
        <p:txBody>
          <a:bodyPr>
            <a:noAutofit/>
          </a:bodyPr>
          <a:lstStyle/>
          <a:p>
            <a:pPr algn="just"/>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Шавкат</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Мирзиёев</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умумхалқ ҳаракатига айланган</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беш</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муҳим ташаббусни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амалга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ошириш</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учун</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шароитларни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яхшилаш</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масаласига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тўхталиб</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ўтди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Шу</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мақсадда жойлардаги</a:t>
            </a:r>
            <a:r>
              <a:rPr lang="ru-RU" sz="3000" b="1" dirty="0" smtClean="0">
                <a:latin typeface="Times New Roman" pitchFamily="18" charset="0"/>
                <a:cs typeface="Times New Roman" pitchFamily="18" charset="0"/>
              </a:rPr>
              <a:t> 459 та </a:t>
            </a:r>
            <a:r>
              <a:rPr lang="ru-RU" sz="3000" b="1" dirty="0" err="1" smtClean="0">
                <a:latin typeface="Times New Roman" pitchFamily="18" charset="0"/>
                <a:cs typeface="Times New Roman" pitchFamily="18" charset="0"/>
              </a:rPr>
              <a:t>маданият</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марказини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таъмирлаш</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ва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жиҳозлашга доир</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алоҳида дастур</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ишлаб</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чиқиш вазифаси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қўйилди</a:t>
            </a:r>
            <a:r>
              <a:rPr lang="ru-RU" sz="3000" b="1" dirty="0" smtClean="0">
                <a:latin typeface="Times New Roman" pitchFamily="18" charset="0"/>
                <a:cs typeface="Times New Roman" pitchFamily="18" charset="0"/>
              </a:rPr>
              <a:t>.</a:t>
            </a:r>
            <a:br>
              <a:rPr lang="ru-RU" sz="3000" b="1" dirty="0" smtClean="0">
                <a:latin typeface="Times New Roman" pitchFamily="18" charset="0"/>
                <a:cs typeface="Times New Roman" pitchFamily="18" charset="0"/>
              </a:rPr>
            </a:br>
            <a:r>
              <a:rPr lang="ru-RU" sz="3000" b="1" dirty="0" smtClean="0">
                <a:latin typeface="Times New Roman" pitchFamily="18" charset="0"/>
                <a:cs typeface="Times New Roman" pitchFamily="18" charset="0"/>
              </a:rPr>
              <a:t>		– </a:t>
            </a:r>
            <a:r>
              <a:rPr lang="ru-RU" sz="3000" b="1" dirty="0" err="1" smtClean="0">
                <a:latin typeface="Times New Roman" pitchFamily="18" charset="0"/>
                <a:cs typeface="Times New Roman" pitchFamily="18" charset="0"/>
              </a:rPr>
              <a:t>Бу</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муаммони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албатта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ҳал қиламиз, </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деди</a:t>
            </a:r>
            <a:r>
              <a:rPr lang="ru-RU" sz="3000" b="1" dirty="0" smtClean="0">
                <a:latin typeface="Times New Roman" pitchFamily="18" charset="0"/>
                <a:cs typeface="Times New Roman" pitchFamily="18" charset="0"/>
              </a:rPr>
              <a:t> Президент. – </a:t>
            </a:r>
            <a:r>
              <a:rPr lang="ru-RU" sz="3000" b="1" dirty="0" err="1" smtClean="0">
                <a:latin typeface="Times New Roman" pitchFamily="18" charset="0"/>
                <a:cs typeface="Times New Roman" pitchFamily="18" charset="0"/>
              </a:rPr>
              <a:t>Лекин</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мени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масаланинг</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бошқа жиҳати кўпроқ ўйлантиради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Маданият</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ва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санъат</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йўналишида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ўқишни тамомлаган</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ёшларимизнинг</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кўпчилиги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пойтахтда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қолишни афзал</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кўряпти</a:t>
            </a:r>
            <a:r>
              <a:rPr lang="ru-RU" sz="3000" b="1" dirty="0" smtClean="0">
                <a:latin typeface="Times New Roman" pitchFamily="18" charset="0"/>
                <a:cs typeface="Times New Roman" pitchFamily="18" charset="0"/>
              </a:rPr>
              <a:t>. </a:t>
            </a:r>
            <a:endParaRPr lang="ru-RU"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1922961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87791" y="801858"/>
            <a:ext cx="10607040" cy="5444197"/>
          </a:xfrm>
        </p:spPr>
        <p:txBody>
          <a:bodyPr>
            <a:noAutofit/>
          </a:bodyPr>
          <a:lstStyle/>
          <a:p>
            <a:pPr algn="just"/>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Бу</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аҳволда, катта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харажатлар</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эвазига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жойларда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барпо</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этилаётган</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маданият</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ва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маърифат</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марказларида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эртага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ким</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ишлайди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Қишлоқлардаги ёш</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иқтидор эгаларини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ким</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излаб</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топади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уларни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ким</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тарбиялайди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Шу</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муносабат</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билан</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вилоят</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ҳокимлари ҳар қайси </a:t>
            </a:r>
            <a:r>
              <a:rPr lang="ru-RU" sz="3000" b="1" dirty="0" smtClean="0">
                <a:latin typeface="Times New Roman" pitchFamily="18" charset="0"/>
                <a:cs typeface="Times New Roman" pitchFamily="18" charset="0"/>
              </a:rPr>
              <a:t>туман </a:t>
            </a:r>
            <a:r>
              <a:rPr lang="ru-RU" sz="3000" b="1" dirty="0" err="1" smtClean="0">
                <a:latin typeface="Times New Roman" pitchFamily="18" charset="0"/>
                <a:cs typeface="Times New Roman" pitchFamily="18" charset="0"/>
              </a:rPr>
              <a:t>ва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шаҳардан </a:t>
            </a:r>
            <a:r>
              <a:rPr lang="ru-RU" sz="3000" b="1" dirty="0" smtClean="0">
                <a:latin typeface="Times New Roman" pitchFamily="18" charset="0"/>
                <a:cs typeface="Times New Roman" pitchFamily="18" charset="0"/>
              </a:rPr>
              <a:t>5 </a:t>
            </a:r>
            <a:r>
              <a:rPr lang="ru-RU" sz="3000" b="1" dirty="0" err="1" smtClean="0">
                <a:latin typeface="Times New Roman" pitchFamily="18" charset="0"/>
                <a:cs typeface="Times New Roman" pitchFamily="18" charset="0"/>
              </a:rPr>
              <a:t>нафаргача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ёшларни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маданият</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ва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санъат</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олийгоҳларида маҳаллий </a:t>
            </a:r>
            <a:r>
              <a:rPr lang="ru-RU" sz="3000" b="1" dirty="0" smtClean="0">
                <a:latin typeface="Times New Roman" pitchFamily="18" charset="0"/>
                <a:cs typeface="Times New Roman" pitchFamily="18" charset="0"/>
              </a:rPr>
              <a:t>бюджет </a:t>
            </a:r>
            <a:r>
              <a:rPr lang="ru-RU" sz="3000" b="1" dirty="0" err="1" smtClean="0">
                <a:latin typeface="Times New Roman" pitchFamily="18" charset="0"/>
                <a:cs typeface="Times New Roman" pitchFamily="18" charset="0"/>
              </a:rPr>
              <a:t>ҳисобидан ўқитади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Келгусида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уларни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ўз</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ҳудудида уй-жой</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ва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мутахассислиги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бўйича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иш</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билан</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таъминлаш</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чораларини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кўради</a:t>
            </a:r>
            <a:r>
              <a:rPr lang="ru-RU" sz="3000" b="1" dirty="0" smtClean="0">
                <a:latin typeface="Times New Roman" pitchFamily="18" charset="0"/>
                <a:cs typeface="Times New Roman" pitchFamily="18" charset="0"/>
              </a:rPr>
              <a:t>.</a:t>
            </a:r>
            <a:br>
              <a:rPr lang="ru-RU" sz="3000" b="1" dirty="0" smtClean="0">
                <a:latin typeface="Times New Roman" pitchFamily="18" charset="0"/>
                <a:cs typeface="Times New Roman" pitchFamily="18" charset="0"/>
              </a:rPr>
            </a:br>
            <a:r>
              <a:rPr lang="ru-RU" sz="3000" b="1" dirty="0" err="1" smtClean="0">
                <a:latin typeface="Times New Roman" pitchFamily="18" charset="0"/>
                <a:cs typeface="Times New Roman" pitchFamily="18" charset="0"/>
              </a:rPr>
              <a:t>Истеъдодли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болалар</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учун</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имконият</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яратиш</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кўрик-танловларнинг</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ғолиб ва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совриндорларини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доимий</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қўллаб-қувватлаш муҳимлиги таъкидланди</a:t>
            </a:r>
            <a:r>
              <a:rPr lang="ru-RU" sz="3000" b="1" dirty="0" smtClean="0">
                <a:latin typeface="Times New Roman" pitchFamily="18" charset="0"/>
                <a:cs typeface="Times New Roman" pitchFamily="18" charset="0"/>
              </a:rPr>
              <a:t>.</a:t>
            </a:r>
            <a:br>
              <a:rPr lang="ru-RU" sz="3000" b="1" dirty="0" smtClean="0">
                <a:latin typeface="Times New Roman" pitchFamily="18" charset="0"/>
                <a:cs typeface="Times New Roman" pitchFamily="18" charset="0"/>
              </a:rPr>
            </a:br>
            <a:endParaRPr lang="ru-RU" sz="3000" dirty="0"/>
          </a:p>
        </p:txBody>
      </p:sp>
    </p:spTree>
    <p:extLst>
      <p:ext uri="{BB962C8B-B14F-4D97-AF65-F5344CB8AC3E}">
        <p14:creationId xmlns:p14="http://schemas.microsoft.com/office/powerpoint/2010/main" val="1922961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7791" y="534573"/>
            <a:ext cx="6611815" cy="5739618"/>
          </a:xfrm>
        </p:spPr>
        <p:txBody>
          <a:bodyPr>
            <a:noAutofit/>
          </a:bodyPr>
          <a:lstStyle/>
          <a:p>
            <a:pPr algn="just"/>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Агар</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масалага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чуқурроқ қарайдиган бўлсак</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эртага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мана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шундай</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ёшлар</a:t>
            </a:r>
            <a:r>
              <a:rPr lang="ru-RU" sz="2800" b="1" dirty="0" smtClean="0">
                <a:latin typeface="Times New Roman" pitchFamily="18" charset="0"/>
                <a:cs typeface="Times New Roman" pitchFamily="18" charset="0"/>
              </a:rPr>
              <a:t>, туман </a:t>
            </a:r>
            <a:r>
              <a:rPr lang="ru-RU" sz="2800" b="1" dirty="0" err="1" smtClean="0">
                <a:latin typeface="Times New Roman" pitchFamily="18" charset="0"/>
                <a:cs typeface="Times New Roman" pitchFamily="18" charset="0"/>
              </a:rPr>
              <a:t>ёки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шаҳарнинг </a:t>
            </a:r>
            <a:r>
              <a:rPr lang="ru-RU" sz="2800" b="1" dirty="0" smtClean="0">
                <a:latin typeface="Times New Roman" pitchFamily="18" charset="0"/>
                <a:cs typeface="Times New Roman" pitchFamily="18" charset="0"/>
              </a:rPr>
              <a:t>“</a:t>
            </a:r>
            <a:r>
              <a:rPr lang="ru-RU" sz="2800" b="1" dirty="0" err="1" smtClean="0">
                <a:latin typeface="Times New Roman" pitchFamily="18" charset="0"/>
                <a:cs typeface="Times New Roman" pitchFamily="18" charset="0"/>
              </a:rPr>
              <a:t>олтин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фонди</a:t>
            </a:r>
            <a:r>
              <a:rPr lang="ru-RU" sz="2800" b="1" dirty="0" smtClean="0">
                <a:latin typeface="Times New Roman" pitchFamily="18" charset="0"/>
                <a:cs typeface="Times New Roman" pitchFamily="18" charset="0"/>
              </a:rPr>
              <a:t>”га </a:t>
            </a:r>
            <a:r>
              <a:rPr lang="ru-RU" sz="2800" b="1" dirty="0" err="1" smtClean="0">
                <a:latin typeface="Times New Roman" pitchFamily="18" charset="0"/>
                <a:cs typeface="Times New Roman" pitchFamily="18" charset="0"/>
              </a:rPr>
              <a:t>айланади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ва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шу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ҳудуднинг обрўсини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юксалтиришга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хизмат</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қилади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Шунинг</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учун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ҳар қайси </a:t>
            </a:r>
            <a:r>
              <a:rPr lang="ru-RU" sz="2800" b="1" dirty="0" smtClean="0">
                <a:latin typeface="Times New Roman" pitchFamily="18" charset="0"/>
                <a:cs typeface="Times New Roman" pitchFamily="18" charset="0"/>
              </a:rPr>
              <a:t>туман </a:t>
            </a:r>
            <a:r>
              <a:rPr lang="ru-RU" sz="2800" b="1" dirty="0" err="1" smtClean="0">
                <a:latin typeface="Times New Roman" pitchFamily="18" charset="0"/>
                <a:cs typeface="Times New Roman" pitchFamily="18" charset="0"/>
              </a:rPr>
              <a:t>ва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шаҳар ҳокимига </a:t>
            </a:r>
            <a:r>
              <a:rPr lang="ru-RU" sz="2800" b="1" dirty="0" smtClean="0">
                <a:latin typeface="Times New Roman" pitchFamily="18" charset="0"/>
                <a:cs typeface="Times New Roman" pitchFamily="18" charset="0"/>
              </a:rPr>
              <a:t>10-15 </a:t>
            </a:r>
            <a:r>
              <a:rPr lang="ru-RU" sz="2800" b="1" dirty="0" err="1" smtClean="0">
                <a:latin typeface="Times New Roman" pitchFamily="18" charset="0"/>
                <a:cs typeface="Times New Roman" pitchFamily="18" charset="0"/>
              </a:rPr>
              <a:t>нафар</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мана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шундай</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истеъдодли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ёшни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саралаб</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уларни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ҳар томонлама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тарбиялаш</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ва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мунтазам</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рағбатлантириш тизимини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йўлга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қўйиш вазифаси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топширилади</a:t>
            </a:r>
            <a:r>
              <a:rPr lang="ru-RU" sz="2800" b="1" dirty="0" smtClean="0">
                <a:latin typeface="Times New Roman" pitchFamily="18" charset="0"/>
                <a:cs typeface="Times New Roman" pitchFamily="18" charset="0"/>
              </a:rPr>
              <a:t>, – </a:t>
            </a:r>
            <a:r>
              <a:rPr lang="ru-RU" sz="2800" b="1" dirty="0" err="1" smtClean="0">
                <a:latin typeface="Times New Roman" pitchFamily="18" charset="0"/>
                <a:cs typeface="Times New Roman" pitchFamily="18" charset="0"/>
              </a:rPr>
              <a:t>деди</a:t>
            </a: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Шавкат</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Мирзиёев</a:t>
            </a:r>
            <a:r>
              <a:rPr lang="ru-RU" sz="2800" b="1" dirty="0" smtClean="0">
                <a:latin typeface="Times New Roman" pitchFamily="18" charset="0"/>
                <a:cs typeface="Times New Roman" pitchFamily="18" charset="0"/>
              </a:rPr>
              <a:t>.</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endParaRPr lang="ru-RU" sz="2600" b="1" dirty="0">
              <a:latin typeface="Times New Roman" pitchFamily="18" charset="0"/>
              <a:cs typeface="Times New Roman" pitchFamily="18" charset="0"/>
            </a:endParaRPr>
          </a:p>
        </p:txBody>
      </p:sp>
      <p:pic>
        <p:nvPicPr>
          <p:cNvPr id="3" name="Рисунок 2" descr="ёшлар.jpg"/>
          <p:cNvPicPr>
            <a:picLocks noChangeAspect="1"/>
          </p:cNvPicPr>
          <p:nvPr/>
        </p:nvPicPr>
        <p:blipFill>
          <a:blip r:embed="rId2"/>
          <a:stretch>
            <a:fillRect/>
          </a:stretch>
        </p:blipFill>
        <p:spPr>
          <a:xfrm>
            <a:off x="7484012" y="981738"/>
            <a:ext cx="4047026" cy="2494300"/>
          </a:xfrm>
          <a:prstGeom prst="rect">
            <a:avLst/>
          </a:prstGeom>
        </p:spPr>
      </p:pic>
      <p:pic>
        <p:nvPicPr>
          <p:cNvPr id="4" name="Рисунок 3" descr="ёшлар 2.jpg"/>
          <p:cNvPicPr>
            <a:picLocks noChangeAspect="1"/>
          </p:cNvPicPr>
          <p:nvPr/>
        </p:nvPicPr>
        <p:blipFill>
          <a:blip r:embed="rId3"/>
          <a:stretch>
            <a:fillRect/>
          </a:stretch>
        </p:blipFill>
        <p:spPr>
          <a:xfrm>
            <a:off x="7455877" y="3603968"/>
            <a:ext cx="4124178" cy="2319850"/>
          </a:xfrm>
          <a:prstGeom prst="rect">
            <a:avLst/>
          </a:prstGeom>
        </p:spPr>
      </p:pic>
    </p:spTree>
    <p:extLst>
      <p:ext uri="{BB962C8B-B14F-4D97-AF65-F5344CB8AC3E}">
        <p14:creationId xmlns:p14="http://schemas.microsoft.com/office/powerpoint/2010/main" val="1922961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331" y="450166"/>
            <a:ext cx="10283483" cy="5781822"/>
          </a:xfrm>
        </p:spPr>
        <p:txBody>
          <a:bodyPr>
            <a:noAutofit/>
          </a:bodyPr>
          <a:lstStyle/>
          <a:p>
            <a:pPr algn="just"/>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err="1" smtClean="0">
                <a:latin typeface="Times New Roman" pitchFamily="18" charset="0"/>
                <a:cs typeface="Times New Roman" pitchFamily="18" charset="0"/>
              </a:rPr>
              <a:t>Давлатимиз</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раҳбари ёшлар</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замонавий</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илм-фан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ва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юқори технологияларни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мукаммал</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эгаллаши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зарурлиги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бунинг</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учун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барча</a:t>
            </a:r>
            <a:r>
              <a:rPr lang="ru-RU" sz="2800" b="1" dirty="0" smtClean="0">
                <a:latin typeface="Times New Roman" pitchFamily="18" charset="0"/>
                <a:cs typeface="Times New Roman" pitchFamily="18" charset="0"/>
              </a:rPr>
              <a:t> куч </a:t>
            </a:r>
            <a:r>
              <a:rPr lang="ru-RU" sz="2800" b="1" dirty="0" err="1" smtClean="0">
                <a:latin typeface="Times New Roman" pitchFamily="18" charset="0"/>
                <a:cs typeface="Times New Roman" pitchFamily="18" charset="0"/>
              </a:rPr>
              <a:t>ва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имкониятлар</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ишга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солинишини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айтиб</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ўтди</a:t>
            </a:r>
            <a:r>
              <a:rPr lang="ru-RU" sz="2800" b="1" dirty="0" smtClean="0">
                <a:latin typeface="Times New Roman" pitchFamily="18" charset="0"/>
                <a:cs typeface="Times New Roman" pitchFamily="18" charset="0"/>
              </a:rPr>
              <a:t>.</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Шу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мақсадда таълим</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тизимида</a:t>
            </a:r>
            <a:r>
              <a:rPr lang="ru-RU" sz="2800" b="1" dirty="0" smtClean="0">
                <a:latin typeface="Times New Roman" pitchFamily="18" charset="0"/>
                <a:cs typeface="Times New Roman" pitchFamily="18" charset="0"/>
              </a:rPr>
              <a:t> туб </a:t>
            </a:r>
            <a:r>
              <a:rPr lang="ru-RU" sz="2800" b="1" dirty="0" err="1" smtClean="0">
                <a:latin typeface="Times New Roman" pitchFamily="18" charset="0"/>
                <a:cs typeface="Times New Roman" pitchFamily="18" charset="0"/>
              </a:rPr>
              <a:t>ислоҳотларни амалга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оширяпмиз</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Соҳада мутлақо янги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тизим</a:t>
            </a:r>
            <a:r>
              <a:rPr lang="ru-RU" sz="2800" b="1" dirty="0" smtClean="0">
                <a:latin typeface="Times New Roman" pitchFamily="18" charset="0"/>
                <a:cs typeface="Times New Roman" pitchFamily="18" charset="0"/>
              </a:rPr>
              <a:t> – Президент </a:t>
            </a:r>
            <a:r>
              <a:rPr lang="ru-RU" sz="2800" b="1" dirty="0" err="1" smtClean="0">
                <a:latin typeface="Times New Roman" pitchFamily="18" charset="0"/>
                <a:cs typeface="Times New Roman" pitchFamily="18" charset="0"/>
              </a:rPr>
              <a:t>ва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ижод</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мактаблари</a:t>
            </a:r>
            <a:r>
              <a:rPr lang="ru-RU" sz="2800" b="1" dirty="0" smtClean="0">
                <a:latin typeface="Times New Roman" pitchFamily="18" charset="0"/>
                <a:cs typeface="Times New Roman" pitchFamily="18" charset="0"/>
              </a:rPr>
              <a:t>, математика, химия, биология </a:t>
            </a:r>
            <a:r>
              <a:rPr lang="ru-RU" sz="2800" b="1" dirty="0" err="1" smtClean="0">
                <a:latin typeface="Times New Roman" pitchFamily="18" charset="0"/>
                <a:cs typeface="Times New Roman" pitchFamily="18" charset="0"/>
              </a:rPr>
              <a:t>фанлари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бўйича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махсус</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мактабларни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ташкил</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этяпмиз</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Ёшларимизга</a:t>
            </a:r>
            <a:r>
              <a:rPr lang="ru-RU" sz="2800" b="1" dirty="0" smtClean="0">
                <a:latin typeface="Times New Roman" pitchFamily="18" charset="0"/>
                <a:cs typeface="Times New Roman" pitchFamily="18" charset="0"/>
              </a:rPr>
              <a:t> </a:t>
            </a:r>
            <a:r>
              <a:rPr lang="uz-Latn-UZ" sz="2800" b="1" dirty="0" smtClean="0">
                <a:latin typeface="Times New Roman" pitchFamily="18" charset="0"/>
                <a:cs typeface="Times New Roman" pitchFamily="18" charset="0"/>
              </a:rPr>
              <a:t>IT </a:t>
            </a:r>
            <a:r>
              <a:rPr lang="ru-RU" sz="2800" b="1" dirty="0" err="1" smtClean="0">
                <a:latin typeface="Times New Roman" pitchFamily="18" charset="0"/>
                <a:cs typeface="Times New Roman" pitchFamily="18" charset="0"/>
              </a:rPr>
              <a:t>технологияларни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чуқур ўргатадиган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таълим</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масканларининг</a:t>
            </a:r>
            <a:r>
              <a:rPr lang="ru-RU" sz="2800" b="1" dirty="0" smtClean="0">
                <a:latin typeface="Times New Roman" pitchFamily="18" charset="0"/>
                <a:cs typeface="Times New Roman" pitchFamily="18" charset="0"/>
              </a:rPr>
              <a:t> сони </a:t>
            </a:r>
            <a:r>
              <a:rPr lang="ru-RU" sz="2800" b="1" dirty="0" err="1" smtClean="0">
                <a:latin typeface="Times New Roman" pitchFamily="18" charset="0"/>
                <a:cs typeface="Times New Roman" pitchFamily="18" charset="0"/>
              </a:rPr>
              <a:t>тобора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кўпайиб</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бормоқда</a:t>
            </a:r>
            <a:r>
              <a:rPr lang="ru-RU" sz="2800" b="1" dirty="0" smtClean="0">
                <a:latin typeface="Times New Roman" pitchFamily="18" charset="0"/>
                <a:cs typeface="Times New Roman" pitchFamily="18" charset="0"/>
              </a:rPr>
              <a:t>.</a:t>
            </a:r>
            <a:br>
              <a:rPr lang="ru-RU" sz="2800" b="1" dirty="0" smtClean="0">
                <a:latin typeface="Times New Roman" pitchFamily="18" charset="0"/>
                <a:cs typeface="Times New Roman" pitchFamily="18" charset="0"/>
              </a:rPr>
            </a:br>
            <a:r>
              <a:rPr lang="ru-RU" sz="2800" b="1" dirty="0" err="1" smtClean="0">
                <a:latin typeface="Times New Roman" pitchFamily="18" charset="0"/>
                <a:cs typeface="Times New Roman" pitchFamily="18" charset="0"/>
              </a:rPr>
              <a:t>Сўнгги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уч</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йилда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мамлакатимиз</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ёшлари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нуфузли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халқаро танлов</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ва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мусобақаларда беш</a:t>
            </a:r>
            <a:r>
              <a:rPr lang="ru-RU" sz="2800" b="1" dirty="0" smtClean="0">
                <a:latin typeface="Times New Roman" pitchFamily="18" charset="0"/>
                <a:cs typeface="Times New Roman" pitchFamily="18" charset="0"/>
              </a:rPr>
              <a:t> ярим </a:t>
            </a:r>
            <a:r>
              <a:rPr lang="ru-RU" sz="2800" b="1" dirty="0" err="1" smtClean="0">
                <a:latin typeface="Times New Roman" pitchFamily="18" charset="0"/>
                <a:cs typeface="Times New Roman" pitchFamily="18" charset="0"/>
              </a:rPr>
              <a:t>мингтага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яқин совринли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ўринларни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қўлга киритди</a:t>
            </a:r>
            <a:r>
              <a:rPr lang="ru-RU" sz="2800" b="1" dirty="0" smtClean="0">
                <a:latin typeface="Times New Roman" pitchFamily="18" charset="0"/>
                <a:cs typeface="Times New Roman" pitchFamily="18" charset="0"/>
              </a:rPr>
              <a:t>.</a:t>
            </a:r>
            <a:br>
              <a:rPr lang="ru-RU" sz="2800" b="1" dirty="0" smtClean="0">
                <a:latin typeface="Times New Roman" pitchFamily="18" charset="0"/>
                <a:cs typeface="Times New Roman" pitchFamily="18" charset="0"/>
              </a:rPr>
            </a:br>
            <a:endParaRPr lang="ru-RU" sz="2600" b="1" dirty="0">
              <a:latin typeface="Times New Roman" pitchFamily="18" charset="0"/>
              <a:cs typeface="Times New Roman" pitchFamily="18" charset="0"/>
            </a:endParaRPr>
          </a:p>
        </p:txBody>
      </p:sp>
    </p:spTree>
    <p:extLst>
      <p:ext uri="{BB962C8B-B14F-4D97-AF65-F5344CB8AC3E}">
        <p14:creationId xmlns:p14="http://schemas.microsoft.com/office/powerpoint/2010/main" val="19229610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858129" y="647114"/>
            <a:ext cx="10038468" cy="5228754"/>
          </a:xfrm>
        </p:spPr>
        <p:txBody>
          <a:bodyPr>
            <a:noAutofit/>
          </a:bodyPr>
          <a:lstStyle/>
          <a:p>
            <a:pPr algn="just">
              <a:buNone/>
            </a:pP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Давлатимиз</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раҳбари коронавирус</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пандемияси</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даврида</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ёшлар</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халқ дардига</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дармон</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бўлгани</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Саховат</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ва</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кўмак</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умумхалқ ҳаракатида кўнгилли</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сифатида</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қатнашиб, қийналган оилаларга</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амалий</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ёрдам</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берганини</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алоҳида таъкидлаб</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ўтди</a:t>
            </a:r>
            <a:r>
              <a:rPr lang="ru-RU" sz="3100" b="1" dirty="0" smtClean="0">
                <a:latin typeface="Times New Roman" pitchFamily="18" charset="0"/>
                <a:cs typeface="Times New Roman" pitchFamily="18" charset="0"/>
              </a:rPr>
              <a:t>.</a:t>
            </a:r>
          </a:p>
          <a:p>
            <a:pPr algn="just">
              <a:buNone/>
            </a:pP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Маълумки</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ёшлар</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билан</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ишлаш</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бўйича</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Тошкент</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шаҳри намунаси</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яратилиб</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ўғил-қизларнинг муаммолари</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таклиф</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ва</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истакларини</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бевосита</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ўрганиш</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йўлга</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қўйилди.</a:t>
            </a:r>
            <a:r>
              <a:rPr lang="ru-RU" sz="3100" b="1" dirty="0" smtClean="0">
                <a:latin typeface="Times New Roman" pitchFamily="18" charset="0"/>
                <a:cs typeface="Times New Roman" pitchFamily="18" charset="0"/>
              </a:rPr>
              <a:t> Ушбу </a:t>
            </a:r>
            <a:r>
              <a:rPr lang="ru-RU" sz="3100" b="1" dirty="0" err="1" smtClean="0">
                <a:latin typeface="Times New Roman" pitchFamily="18" charset="0"/>
                <a:cs typeface="Times New Roman" pitchFamily="18" charset="0"/>
              </a:rPr>
              <a:t>тажриба</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мамлакатимиз</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бўйлаб</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кенг</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қанот ёзиб</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барча</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шаҳар ва</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туманларда</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Ёшлар</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фестиваллари</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ўтказилди</a:t>
            </a:r>
            <a:r>
              <a:rPr lang="ru-RU" sz="3100" b="1" dirty="0" smtClean="0">
                <a:latin typeface="Times New Roman" pitchFamily="18" charset="0"/>
                <a:cs typeface="Times New Roman" pitchFamily="18" charset="0"/>
              </a:rPr>
              <a:t>.</a:t>
            </a:r>
          </a:p>
          <a:p>
            <a:pPr algn="just">
              <a:buNone/>
            </a:pPr>
            <a:endParaRPr lang="ru-RU" sz="3100" b="1" dirty="0">
              <a:latin typeface="Times New Roman" pitchFamily="18" charset="0"/>
              <a:cs typeface="Times New Roman" pitchFamily="18" charset="0"/>
            </a:endParaRPr>
          </a:p>
        </p:txBody>
      </p:sp>
    </p:spTree>
    <p:extLst>
      <p:ext uri="{BB962C8B-B14F-4D97-AF65-F5344CB8AC3E}">
        <p14:creationId xmlns:p14="http://schemas.microsoft.com/office/powerpoint/2010/main" val="3316747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45587"/>
            <a:ext cx="10515600" cy="5431375"/>
          </a:xfrm>
        </p:spPr>
        <p:txBody>
          <a:bodyPr>
            <a:normAutofit fontScale="92500" lnSpcReduction="20000"/>
          </a:bodyPr>
          <a:lstStyle/>
          <a:p>
            <a:pPr algn="just">
              <a:buNone/>
            </a:pP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Бундан</a:t>
            </a:r>
            <a:r>
              <a:rPr lang="ru-RU" sz="3200" b="1" dirty="0" smtClean="0">
                <a:latin typeface="Times New Roman" pitchFamily="18" charset="0"/>
                <a:cs typeface="Times New Roman" pitchFamily="18" charset="0"/>
              </a:rPr>
              <a:t> буён </a:t>
            </a:r>
            <a:r>
              <a:rPr lang="ru-RU" sz="3200" b="1" dirty="0" err="1" smtClean="0">
                <a:latin typeface="Times New Roman" pitchFamily="18" charset="0"/>
                <a:cs typeface="Times New Roman" pitchFamily="18" charset="0"/>
              </a:rPr>
              <a:t>вилоят</a:t>
            </a:r>
            <a:r>
              <a:rPr lang="ru-RU" sz="3200" b="1" dirty="0" smtClean="0">
                <a:latin typeface="Times New Roman" pitchFamily="18" charset="0"/>
                <a:cs typeface="Times New Roman" pitchFamily="18" charset="0"/>
              </a:rPr>
              <a:t>, туман </a:t>
            </a:r>
            <a:r>
              <a:rPr lang="ru-RU" sz="3200" b="1" dirty="0" err="1" smtClean="0">
                <a:latin typeface="Times New Roman" pitchFamily="18" charset="0"/>
                <a:cs typeface="Times New Roman" pitchFamily="18" charset="0"/>
              </a:rPr>
              <a:t>ва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шаҳар ҳокимлари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вазирлар</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ва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масъул</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раҳбарлар ёшлар</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билан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учрашувларни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мунтазам</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равишда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йўлга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қўяди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Ҳокимлар ёшларнинг</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муаммоларини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ҳал этишга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қаратилган </a:t>
            </a:r>
            <a:r>
              <a:rPr lang="ru-RU" sz="3200" b="1" dirty="0" smtClean="0">
                <a:latin typeface="Times New Roman" pitchFamily="18" charset="0"/>
                <a:cs typeface="Times New Roman" pitchFamily="18" charset="0"/>
              </a:rPr>
              <a:t>“</a:t>
            </a:r>
            <a:r>
              <a:rPr lang="ru-RU" sz="3200" b="1" dirty="0" err="1" smtClean="0">
                <a:latin typeface="Times New Roman" pitchFamily="18" charset="0"/>
                <a:cs typeface="Times New Roman" pitchFamily="18" charset="0"/>
              </a:rPr>
              <a:t>йўл</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хариталари</a:t>
            </a:r>
            <a:r>
              <a:rPr lang="ru-RU" sz="3200" b="1" dirty="0" smtClean="0">
                <a:latin typeface="Times New Roman" pitchFamily="18" charset="0"/>
                <a:cs typeface="Times New Roman" pitchFamily="18" charset="0"/>
              </a:rPr>
              <a:t>”ни </a:t>
            </a:r>
            <a:r>
              <a:rPr lang="ru-RU" sz="3200" b="1" dirty="0" err="1" smtClean="0">
                <a:latin typeface="Times New Roman" pitchFamily="18" charset="0"/>
                <a:cs typeface="Times New Roman" pitchFamily="18" charset="0"/>
              </a:rPr>
              <a:t>ишлаб</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чиқиб</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ижросини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таъминлайди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Шу</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масала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бўйича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ҳар </a:t>
            </a:r>
            <a:r>
              <a:rPr lang="ru-RU" sz="3200" b="1" dirty="0" smtClean="0">
                <a:latin typeface="Times New Roman" pitchFamily="18" charset="0"/>
                <a:cs typeface="Times New Roman" pitchFamily="18" charset="0"/>
              </a:rPr>
              <a:t>6 </a:t>
            </a:r>
            <a:r>
              <a:rPr lang="ru-RU" sz="3200" b="1" dirty="0" err="1" smtClean="0">
                <a:latin typeface="Times New Roman" pitchFamily="18" charset="0"/>
                <a:cs typeface="Times New Roman" pitchFamily="18" charset="0"/>
              </a:rPr>
              <a:t>ойда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маҳаллий кенгашларга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ҳисобот беради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ва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келгуси</a:t>
            </a:r>
            <a:r>
              <a:rPr lang="ru-RU" sz="3200" b="1" dirty="0" smtClean="0">
                <a:latin typeface="Times New Roman" pitchFamily="18" charset="0"/>
                <a:cs typeface="Times New Roman" pitchFamily="18" charset="0"/>
              </a:rPr>
              <a:t> ярим </a:t>
            </a:r>
            <a:r>
              <a:rPr lang="ru-RU" sz="3200" b="1" dirty="0" err="1" smtClean="0">
                <a:latin typeface="Times New Roman" pitchFamily="18" charset="0"/>
                <a:cs typeface="Times New Roman" pitchFamily="18" charset="0"/>
              </a:rPr>
              <a:t>йиллик</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учун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режаларни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белгилаб</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олади</a:t>
            </a:r>
            <a:r>
              <a:rPr lang="ru-RU" sz="3200" b="1" dirty="0" smtClean="0">
                <a:latin typeface="Times New Roman" pitchFamily="18" charset="0"/>
                <a:cs typeface="Times New Roman" pitchFamily="18" charset="0"/>
              </a:rPr>
              <a:t>.</a:t>
            </a:r>
          </a:p>
          <a:p>
            <a:pPr algn="just">
              <a:buNone/>
            </a:pP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Ёшлар</a:t>
            </a:r>
            <a:r>
              <a:rPr lang="ru-RU" sz="3200" b="1" dirty="0" smtClean="0">
                <a:latin typeface="Times New Roman" pitchFamily="18" charset="0"/>
                <a:cs typeface="Times New Roman" pitchFamily="18" charset="0"/>
              </a:rPr>
              <a:t>: 1+1” </a:t>
            </a:r>
            <a:r>
              <a:rPr lang="ru-RU" sz="3200" b="1" dirty="0" err="1" smtClean="0">
                <a:latin typeface="Times New Roman" pitchFamily="18" charset="0"/>
                <a:cs typeface="Times New Roman" pitchFamily="18" charset="0"/>
              </a:rPr>
              <a:t>дастури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доирасида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ишсиз</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ва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уюшмаган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ёшларни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касб-ҳунар ва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тадбиркорликка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ўқитиш ташкил</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этилади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“Ҳар бир</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тадбиркор</a:t>
            </a:r>
            <a:r>
              <a:rPr lang="ru-RU" sz="3200" b="1" dirty="0" smtClean="0">
                <a:latin typeface="Times New Roman" pitchFamily="18" charset="0"/>
                <a:cs typeface="Times New Roman" pitchFamily="18" charset="0"/>
              </a:rPr>
              <a:t> – </a:t>
            </a:r>
            <a:r>
              <a:rPr lang="ru-RU" sz="3200" b="1" dirty="0" err="1" smtClean="0">
                <a:latin typeface="Times New Roman" pitchFamily="18" charset="0"/>
                <a:cs typeface="Times New Roman" pitchFamily="18" charset="0"/>
              </a:rPr>
              <a:t>ёшларга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мададкор</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тамойили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асосида</a:t>
            </a:r>
            <a:r>
              <a:rPr lang="ru-RU" sz="3200" b="1" dirty="0" smtClean="0">
                <a:latin typeface="Times New Roman" pitchFamily="18" charset="0"/>
                <a:cs typeface="Times New Roman" pitchFamily="18" charset="0"/>
              </a:rPr>
              <a:t> 1 </a:t>
            </a:r>
            <a:r>
              <a:rPr lang="ru-RU" sz="3200" b="1" dirty="0" err="1" smtClean="0">
                <a:latin typeface="Times New Roman" pitchFamily="18" charset="0"/>
                <a:cs typeface="Times New Roman" pitchFamily="18" charset="0"/>
              </a:rPr>
              <a:t>нафар</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тадбиркорга</a:t>
            </a:r>
            <a:r>
              <a:rPr lang="ru-RU" sz="3200" b="1" dirty="0" smtClean="0">
                <a:latin typeface="Times New Roman" pitchFamily="18" charset="0"/>
                <a:cs typeface="Times New Roman" pitchFamily="18" charset="0"/>
              </a:rPr>
              <a:t> 1 </a:t>
            </a:r>
            <a:r>
              <a:rPr lang="ru-RU" sz="3200" b="1" dirty="0" err="1" smtClean="0">
                <a:latin typeface="Times New Roman" pitchFamily="18" charset="0"/>
                <a:cs typeface="Times New Roman" pitchFamily="18" charset="0"/>
              </a:rPr>
              <a:t>нафардан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ишсиз</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ёшни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бириктириш</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ташаббуси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кўплаб</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тадбиркорларимиз</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томонидан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фаол</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қўллаб-қувватланди</a:t>
            </a:r>
            <a:r>
              <a:rPr lang="ru-RU" sz="3200" b="1" dirty="0" smtClean="0">
                <a:latin typeface="Times New Roman" pitchFamily="18" charset="0"/>
                <a:cs typeface="Times New Roman" pitchFamily="18" charset="0"/>
              </a:rPr>
              <a:t>.</a:t>
            </a:r>
            <a:endParaRPr lang="ru-RU"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674574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4632" y="253218"/>
            <a:ext cx="9601196" cy="6006906"/>
          </a:xfrm>
        </p:spPr>
        <p:txBody>
          <a:bodyPr>
            <a:normAutofit fontScale="90000"/>
          </a:bodyPr>
          <a:lstStyle/>
          <a:p>
            <a:pPr algn="just"/>
            <a:r>
              <a:rPr lang="ru-RU" sz="3200" b="1" dirty="0" smtClean="0">
                <a:latin typeface="Times New Roman" pitchFamily="18" charset="0"/>
                <a:cs typeface="Times New Roman" pitchFamily="18" charset="0"/>
              </a:rPr>
              <a:t>		– </a:t>
            </a:r>
            <a:r>
              <a:rPr lang="ru-RU" sz="3200" b="1" dirty="0" err="1" smtClean="0">
                <a:latin typeface="Times New Roman" pitchFamily="18" charset="0"/>
                <a:cs typeface="Times New Roman" pitchFamily="18" charset="0"/>
              </a:rPr>
              <a:t>“Ҳунарли </a:t>
            </a:r>
            <a:r>
              <a:rPr lang="ru-RU" sz="3200" b="1" dirty="0" smtClean="0">
                <a:latin typeface="Times New Roman" pitchFamily="18" charset="0"/>
                <a:cs typeface="Times New Roman" pitchFamily="18" charset="0"/>
              </a:rPr>
              <a:t>киши хор </a:t>
            </a:r>
            <a:r>
              <a:rPr lang="ru-RU" sz="3200" b="1" dirty="0" err="1" smtClean="0">
                <a:latin typeface="Times New Roman" pitchFamily="18" charset="0"/>
                <a:cs typeface="Times New Roman" pitchFamily="18" charset="0"/>
              </a:rPr>
              <a:t>бўлмас</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дейди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халқимиз</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Аммо</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кейинги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пайтда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фарзандларимизнинг</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моҳир ҳунармандлар қўлида касб-ҳунар ўрганишига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етарли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эътибор</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берилмаяпти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Ваҳоланки, устоз</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кўрган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ўғил-қизларимиз домласига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муносиб</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бўлишга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интилади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уларнинг</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кўмаги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билан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ҳаётда ўз</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ўрнини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топади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Шу</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боис</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ҳудудларда </a:t>
            </a:r>
            <a:r>
              <a:rPr lang="ru-RU" sz="3200" b="1" dirty="0" smtClean="0">
                <a:latin typeface="Times New Roman" pitchFamily="18" charset="0"/>
                <a:cs typeface="Times New Roman" pitchFamily="18" charset="0"/>
              </a:rPr>
              <a:t>“</a:t>
            </a:r>
            <a:r>
              <a:rPr lang="ru-RU" sz="3200" b="1" dirty="0" err="1" smtClean="0">
                <a:latin typeface="Times New Roman" pitchFamily="18" charset="0"/>
                <a:cs typeface="Times New Roman" pitchFamily="18" charset="0"/>
              </a:rPr>
              <a:t>устоз-шогирд</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анъанасини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кучайтирсак</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ўйлайманки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нур</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устига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нур</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бўлади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Бу</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ишга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жалб</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этиладиган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ҳунарманд усталарни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Бандликка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кўмаклашиш</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жамғармасидан моддий</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рағбатлантириш тизими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жорий</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этилади</a:t>
            </a:r>
            <a:r>
              <a:rPr lang="ru-RU" sz="3200" b="1" dirty="0" smtClean="0">
                <a:latin typeface="Times New Roman" pitchFamily="18" charset="0"/>
                <a:cs typeface="Times New Roman" pitchFamily="18" charset="0"/>
              </a:rPr>
              <a:t>, – </a:t>
            </a:r>
            <a:r>
              <a:rPr lang="ru-RU" sz="3200" b="1" dirty="0" err="1" smtClean="0">
                <a:latin typeface="Times New Roman" pitchFamily="18" charset="0"/>
                <a:cs typeface="Times New Roman" pitchFamily="18" charset="0"/>
              </a:rPr>
              <a:t>дея</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таъкидлади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Шавкат</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Мирзиёев</a:t>
            </a:r>
            <a:r>
              <a:rPr lang="ru-RU" sz="3200" b="1" dirty="0" smtClean="0">
                <a:latin typeface="Times New Roman" pitchFamily="18" charset="0"/>
                <a:cs typeface="Times New Roman" pitchFamily="18" charset="0"/>
              </a:rPr>
              <a:t>.</a:t>
            </a:r>
            <a:endParaRPr lang="ru-RU" sz="3100"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331" y="984738"/>
            <a:ext cx="10283483" cy="5247248"/>
          </a:xfrm>
        </p:spPr>
        <p:txBody>
          <a:bodyPr>
            <a:noAutofit/>
          </a:bodyPr>
          <a:lstStyle/>
          <a:p>
            <a:pPr algn="just"/>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Давлатимиз</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раҳбари эркин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иқтисодий зоналар</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бўйича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мавжуд</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тажриба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асосида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ҳудудларда Ёшлар</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кичик</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саноат</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зоналари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ташкил</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этилишини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эълон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қилди.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Бу</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саноат</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зоналарида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ўсиб</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келаётган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авлод</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вакилларининг</a:t>
            </a:r>
            <a:r>
              <a:rPr lang="ru-RU" sz="3200" b="1" dirty="0" smtClean="0">
                <a:latin typeface="Times New Roman" pitchFamily="18" charset="0"/>
                <a:cs typeface="Times New Roman" pitchFamily="18" charset="0"/>
              </a:rPr>
              <a:t> бизнес </a:t>
            </a:r>
            <a:r>
              <a:rPr lang="ru-RU" sz="3200" b="1" dirty="0" err="1" smtClean="0">
                <a:latin typeface="Times New Roman" pitchFamily="18" charset="0"/>
                <a:cs typeface="Times New Roman" pitchFamily="18" charset="0"/>
              </a:rPr>
              <a:t>лойиҳалари жойлаштирилади</a:t>
            </a:r>
            <a:r>
              <a:rPr lang="ru-RU" sz="3200" b="1" dirty="0" smtClean="0">
                <a:latin typeface="Times New Roman" pitchFamily="18" charset="0"/>
                <a:cs typeface="Times New Roman" pitchFamily="18" charset="0"/>
              </a:rPr>
              <a:t>.</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Ёшларнинг</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лойиҳаларини молиялаштириш</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учун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Инвестициялар</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ва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ташқи савдо</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вазирлиги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қошида алоҳида жамғарма ташкил</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этилади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ва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унга</a:t>
            </a:r>
            <a:r>
              <a:rPr lang="ru-RU" sz="3200" b="1" dirty="0" smtClean="0">
                <a:latin typeface="Times New Roman" pitchFamily="18" charset="0"/>
                <a:cs typeface="Times New Roman" pitchFamily="18" charset="0"/>
              </a:rPr>
              <a:t> 100 миллион доллар </a:t>
            </a:r>
            <a:r>
              <a:rPr lang="ru-RU" sz="3200" b="1" dirty="0" err="1" smtClean="0">
                <a:latin typeface="Times New Roman" pitchFamily="18" charset="0"/>
                <a:cs typeface="Times New Roman" pitchFamily="18" charset="0"/>
              </a:rPr>
              <a:t>маблағ ажратилади</a:t>
            </a:r>
            <a:r>
              <a:rPr lang="ru-RU" sz="3200" b="1" dirty="0" smtClean="0">
                <a:latin typeface="Times New Roman" pitchFamily="18" charset="0"/>
                <a:cs typeface="Times New Roman" pitchFamily="18" charset="0"/>
              </a:rPr>
              <a:t>.</a:t>
            </a:r>
            <a:br>
              <a:rPr lang="ru-RU" sz="3200" b="1" dirty="0" smtClean="0">
                <a:latin typeface="Times New Roman" pitchFamily="18" charset="0"/>
                <a:cs typeface="Times New Roman" pitchFamily="18" charset="0"/>
              </a:rPr>
            </a:br>
            <a:endParaRPr lang="ru-RU"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922961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331" y="618978"/>
            <a:ext cx="10283483" cy="5613009"/>
          </a:xfrm>
        </p:spPr>
        <p:txBody>
          <a:bodyPr>
            <a:noAutofit/>
          </a:bodyPr>
          <a:lstStyle/>
          <a:p>
            <a:pPr algn="just"/>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Бугун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ўз</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тенгдошларига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ибрат</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бўлаётган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жамиятдаги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янгиланишлар</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жараёнида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фаол</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иштирок</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этаётган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ёшларимиз</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жуда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кўп</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Лекин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ҳаётда ўз</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ўрнини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топишга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қийналаётган, адашган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кўмакка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муҳтожлари ҳам йўқ эмас</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Шунинг</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учун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ёшлар</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айниқса, уларнинг</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уюшмаган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қатлами билан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масъуллар</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ўртасида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тўғридан-тўғри мулоқот ўрнатишга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хизмат</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қиладиган </a:t>
            </a:r>
            <a:r>
              <a:rPr lang="ru-RU" sz="3200" b="1" dirty="0" smtClean="0">
                <a:latin typeface="Times New Roman" pitchFamily="18" charset="0"/>
                <a:cs typeface="Times New Roman" pitchFamily="18" charset="0"/>
              </a:rPr>
              <a:t>“</a:t>
            </a:r>
            <a:r>
              <a:rPr lang="ru-RU" sz="3200" b="1" dirty="0" err="1" smtClean="0">
                <a:latin typeface="Times New Roman" pitchFamily="18" charset="0"/>
                <a:cs typeface="Times New Roman" pitchFamily="18" charset="0"/>
              </a:rPr>
              <a:t>Ёшлар</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мурожаати</a:t>
            </a:r>
            <a:r>
              <a:rPr lang="ru-RU" sz="3200" b="1" dirty="0" smtClean="0">
                <a:latin typeface="Times New Roman" pitchFamily="18" charset="0"/>
                <a:cs typeface="Times New Roman" pitchFamily="18" charset="0"/>
              </a:rPr>
              <a:t>” электрон </a:t>
            </a:r>
            <a:r>
              <a:rPr lang="ru-RU" sz="3200" b="1" dirty="0" err="1" smtClean="0">
                <a:latin typeface="Times New Roman" pitchFamily="18" charset="0"/>
                <a:cs typeface="Times New Roman" pitchFamily="18" charset="0"/>
              </a:rPr>
              <a:t>платформасини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яратиш</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вазифаси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топширилади</a:t>
            </a:r>
            <a:r>
              <a:rPr lang="ru-RU" sz="3200" b="1" dirty="0" smtClean="0">
                <a:latin typeface="Times New Roman" pitchFamily="18" charset="0"/>
                <a:cs typeface="Times New Roman" pitchFamily="18" charset="0"/>
              </a:rPr>
              <a:t>, – </a:t>
            </a:r>
            <a:r>
              <a:rPr lang="ru-RU" sz="3200" b="1" dirty="0" err="1" smtClean="0">
                <a:latin typeface="Times New Roman" pitchFamily="18" charset="0"/>
                <a:cs typeface="Times New Roman" pitchFamily="18" charset="0"/>
              </a:rPr>
              <a:t>деди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давлат</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раҳбари</a:t>
            </a:r>
            <a:r>
              <a:rPr lang="ru-RU" sz="3200" b="1" dirty="0" smtClean="0">
                <a:latin typeface="Times New Roman" pitchFamily="18" charset="0"/>
                <a:cs typeface="Times New Roman" pitchFamily="18" charset="0"/>
              </a:rPr>
              <a:t>.</a:t>
            </a:r>
            <a:endParaRPr lang="ru-RU"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922961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331" y="773723"/>
            <a:ext cx="10283483" cy="5458264"/>
          </a:xfrm>
        </p:spPr>
        <p:txBody>
          <a:bodyPr>
            <a:noAutofit/>
          </a:bodyPr>
          <a:lstStyle/>
          <a:p>
            <a:pPr algn="just"/>
            <a:r>
              <a:rPr lang="uz-Cyrl-UZ" sz="2900" b="1" dirty="0" smtClean="0">
                <a:latin typeface="Times New Roman" pitchFamily="18" charset="0"/>
                <a:cs typeface="Times New Roman" pitchFamily="18" charset="0"/>
              </a:rPr>
              <a:t>	К</a:t>
            </a:r>
            <a:r>
              <a:rPr lang="ru-RU" sz="2900" b="1" dirty="0" err="1" smtClean="0">
                <a:latin typeface="Times New Roman" pitchFamily="18" charset="0"/>
                <a:cs typeface="Times New Roman" pitchFamily="18" charset="0"/>
              </a:rPr>
              <a:t>асб-ҳунар ҳамда тадбиркорлик</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кўникмаларига</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ўқитиш орқали махсус</a:t>
            </a:r>
            <a:r>
              <a:rPr lang="ru-RU" sz="2900" b="1" dirty="0" smtClean="0">
                <a:latin typeface="Times New Roman" pitchFamily="18" charset="0"/>
                <a:cs typeface="Times New Roman" pitchFamily="18" charset="0"/>
              </a:rPr>
              <a:t> сертификат </a:t>
            </a:r>
            <a:r>
              <a:rPr lang="ru-RU" sz="2900" b="1" dirty="0" err="1" smtClean="0">
                <a:latin typeface="Times New Roman" pitchFamily="18" charset="0"/>
                <a:cs typeface="Times New Roman" pitchFamily="18" charset="0"/>
              </a:rPr>
              <a:t>олган</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ёшларга</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Марказий</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банкнинг</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асосий</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ставкасидан</a:t>
            </a:r>
            <a:r>
              <a:rPr lang="ru-RU" sz="2900" b="1" dirty="0" smtClean="0">
                <a:latin typeface="Times New Roman" pitchFamily="18" charset="0"/>
                <a:cs typeface="Times New Roman" pitchFamily="18" charset="0"/>
              </a:rPr>
              <a:t> 4 </a:t>
            </a:r>
            <a:r>
              <a:rPr lang="ru-RU" sz="2900" b="1" dirty="0" err="1" smtClean="0">
                <a:latin typeface="Times New Roman" pitchFamily="18" charset="0"/>
                <a:cs typeface="Times New Roman" pitchFamily="18" charset="0"/>
              </a:rPr>
              <a:t>фоиз</a:t>
            </a:r>
            <a:r>
              <a:rPr lang="ru-RU" sz="2900" b="1" dirty="0" smtClean="0">
                <a:latin typeface="Times New Roman" pitchFamily="18" charset="0"/>
                <a:cs typeface="Times New Roman" pitchFamily="18" charset="0"/>
              </a:rPr>
              <a:t> паст </a:t>
            </a:r>
            <a:r>
              <a:rPr lang="ru-RU" sz="2900" b="1" dirty="0" err="1" smtClean="0">
                <a:latin typeface="Times New Roman" pitchFamily="18" charset="0"/>
                <a:cs typeface="Times New Roman" pitchFamily="18" charset="0"/>
              </a:rPr>
              <a:t>ставкада</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микрокредитлар</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ажратиш</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юзасидан</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зарур</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чоралар</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кўрилади</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Бу</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кредитлар</a:t>
            </a:r>
            <a:r>
              <a:rPr lang="ru-RU" sz="2900" b="1" dirty="0" smtClean="0">
                <a:latin typeface="Times New Roman" pitchFamily="18" charset="0"/>
                <a:cs typeface="Times New Roman" pitchFamily="18" charset="0"/>
              </a:rPr>
              <a:t> 7 </a:t>
            </a:r>
            <a:r>
              <a:rPr lang="ru-RU" sz="2900" b="1" dirty="0" err="1" smtClean="0">
                <a:latin typeface="Times New Roman" pitchFamily="18" charset="0"/>
                <a:cs typeface="Times New Roman" pitchFamily="18" charset="0"/>
              </a:rPr>
              <a:t>йил</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муддатга</a:t>
            </a:r>
            <a:r>
              <a:rPr lang="ru-RU" sz="2900" b="1" dirty="0" smtClean="0">
                <a:latin typeface="Times New Roman" pitchFamily="18" charset="0"/>
                <a:cs typeface="Times New Roman" pitchFamily="18" charset="0"/>
              </a:rPr>
              <a:t> 3 </a:t>
            </a:r>
            <a:r>
              <a:rPr lang="ru-RU" sz="2900" b="1" dirty="0" err="1" smtClean="0">
                <a:latin typeface="Times New Roman" pitchFamily="18" charset="0"/>
                <a:cs typeface="Times New Roman" pitchFamily="18" charset="0"/>
              </a:rPr>
              <a:t>йил</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имтиёзли</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давр</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билан</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берилади</a:t>
            </a:r>
            <a:r>
              <a:rPr lang="ru-RU" sz="2900" b="1" dirty="0" smtClean="0">
                <a:latin typeface="Times New Roman" pitchFamily="18" charset="0"/>
                <a:cs typeface="Times New Roman" pitchFamily="18" charset="0"/>
              </a:rPr>
              <a:t>.</a:t>
            </a:r>
            <a:br>
              <a:rPr lang="ru-RU" sz="2900" b="1" dirty="0" smtClean="0">
                <a:latin typeface="Times New Roman" pitchFamily="18" charset="0"/>
                <a:cs typeface="Times New Roman" pitchFamily="18" charset="0"/>
              </a:rPr>
            </a:b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Ўтган</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уч</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йил</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мобайнида</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мамлакатимиз</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бўйича</a:t>
            </a:r>
            <a:r>
              <a:rPr lang="ru-RU" sz="2900" b="1" dirty="0" smtClean="0">
                <a:latin typeface="Times New Roman" pitchFamily="18" charset="0"/>
                <a:cs typeface="Times New Roman" pitchFamily="18" charset="0"/>
              </a:rPr>
              <a:t> 5 </a:t>
            </a:r>
            <a:r>
              <a:rPr lang="ru-RU" sz="2900" b="1" dirty="0" err="1" smtClean="0">
                <a:latin typeface="Times New Roman" pitchFamily="18" charset="0"/>
                <a:cs typeface="Times New Roman" pitchFamily="18" charset="0"/>
              </a:rPr>
              <a:t>минг</a:t>
            </a:r>
            <a:r>
              <a:rPr lang="ru-RU" sz="2900" b="1" dirty="0" smtClean="0">
                <a:latin typeface="Times New Roman" pitchFamily="18" charset="0"/>
                <a:cs typeface="Times New Roman" pitchFamily="18" charset="0"/>
              </a:rPr>
              <a:t> 100 </a:t>
            </a:r>
            <a:r>
              <a:rPr lang="ru-RU" sz="2900" b="1" dirty="0" err="1" smtClean="0">
                <a:latin typeface="Times New Roman" pitchFamily="18" charset="0"/>
                <a:cs typeface="Times New Roman" pitchFamily="18" charset="0"/>
              </a:rPr>
              <a:t>тадан</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ортиқ намунали</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ёш</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оилага</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арзон</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уй-жойлар</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қурилиб</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қарийб </a:t>
            </a:r>
            <a:r>
              <a:rPr lang="ru-RU" sz="2900" b="1" dirty="0" smtClean="0">
                <a:latin typeface="Times New Roman" pitchFamily="18" charset="0"/>
                <a:cs typeface="Times New Roman" pitchFamily="18" charset="0"/>
              </a:rPr>
              <a:t>200 миллиард </a:t>
            </a:r>
            <a:r>
              <a:rPr lang="ru-RU" sz="2900" b="1" dirty="0" err="1" smtClean="0">
                <a:latin typeface="Times New Roman" pitchFamily="18" charset="0"/>
                <a:cs typeface="Times New Roman" pitchFamily="18" charset="0"/>
              </a:rPr>
              <a:t>сўм</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миқдорида бошланғич бадал</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пуллари</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тўлаб</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берилди</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Бунинг</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мантиқий давоми</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сифатида</a:t>
            </a:r>
            <a:r>
              <a:rPr lang="ru-RU" sz="2900" b="1" dirty="0" smtClean="0">
                <a:latin typeface="Times New Roman" pitchFamily="18" charset="0"/>
                <a:cs typeface="Times New Roman" pitchFamily="18" charset="0"/>
              </a:rPr>
              <a:t> 2021-2023 </a:t>
            </a:r>
            <a:r>
              <a:rPr lang="ru-RU" sz="2900" b="1" dirty="0" err="1" smtClean="0">
                <a:latin typeface="Times New Roman" pitchFamily="18" charset="0"/>
                <a:cs typeface="Times New Roman" pitchFamily="18" charset="0"/>
              </a:rPr>
              <a:t>йилларда</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Ёшлар</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уйларини</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қуриш дастурини</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ишлаб</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чиқиб</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амалга</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ошириш</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вазифаси</a:t>
            </a:r>
            <a:r>
              <a:rPr lang="ru-RU" sz="2900" b="1" dirty="0" smtClean="0">
                <a:latin typeface="Times New Roman" pitchFamily="18" charset="0"/>
                <a:cs typeface="Times New Roman" pitchFamily="18" charset="0"/>
              </a:rPr>
              <a:t> </a:t>
            </a:r>
            <a:r>
              <a:rPr lang="ru-RU" sz="2900" b="1" dirty="0" err="1" smtClean="0">
                <a:latin typeface="Times New Roman" pitchFamily="18" charset="0"/>
                <a:cs typeface="Times New Roman" pitchFamily="18" charset="0"/>
              </a:rPr>
              <a:t>белгиланди</a:t>
            </a:r>
            <a:r>
              <a:rPr lang="ru-RU" sz="2900" b="1" dirty="0" smtClean="0">
                <a:latin typeface="Times New Roman" pitchFamily="18" charset="0"/>
                <a:cs typeface="Times New Roman" pitchFamily="18" charset="0"/>
              </a:rPr>
              <a:t>.</a:t>
            </a:r>
            <a:endParaRPr lang="ru-RU" sz="2900" b="1" dirty="0">
              <a:latin typeface="Times New Roman" pitchFamily="18" charset="0"/>
              <a:cs typeface="Times New Roman" pitchFamily="18" charset="0"/>
            </a:endParaRPr>
          </a:p>
        </p:txBody>
      </p:sp>
    </p:spTree>
    <p:extLst>
      <p:ext uri="{BB962C8B-B14F-4D97-AF65-F5344CB8AC3E}">
        <p14:creationId xmlns:p14="http://schemas.microsoft.com/office/powerpoint/2010/main" val="1922961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9654" y="872197"/>
            <a:ext cx="5205047" cy="5304766"/>
          </a:xfrm>
        </p:spPr>
        <p:txBody>
          <a:bodyPr>
            <a:noAutofit/>
          </a:bodyPr>
          <a:lstStyle/>
          <a:p>
            <a:pPr marL="0" indent="0" algn="just">
              <a:buNone/>
            </a:pPr>
            <a:r>
              <a:rPr lang="ru-RU" sz="3200" b="1" dirty="0" err="1" smtClean="0">
                <a:solidFill>
                  <a:srgbClr val="333333"/>
                </a:solidFill>
                <a:latin typeface="Times New Roman" pitchFamily="18" charset="0"/>
                <a:cs typeface="Times New Roman" pitchFamily="18" charset="0"/>
              </a:rPr>
              <a:t>Ўзбекистон</a:t>
            </a:r>
            <a:r>
              <a:rPr lang="ru-RU" sz="3200" b="1" dirty="0" smtClean="0">
                <a:solidFill>
                  <a:srgbClr val="333333"/>
                </a:solidFill>
                <a:latin typeface="Times New Roman" pitchFamily="18" charset="0"/>
                <a:cs typeface="Times New Roman" pitchFamily="18" charset="0"/>
              </a:rPr>
              <a:t> </a:t>
            </a:r>
            <a:r>
              <a:rPr lang="ru-RU" sz="3200" b="1" dirty="0" err="1">
                <a:solidFill>
                  <a:srgbClr val="333333"/>
                </a:solidFill>
                <a:latin typeface="Times New Roman" pitchFamily="18" charset="0"/>
                <a:cs typeface="Times New Roman" pitchFamily="18" charset="0"/>
              </a:rPr>
              <a:t>Республикаси</a:t>
            </a:r>
            <a:r>
              <a:rPr lang="ru-RU" sz="3200" b="1" dirty="0">
                <a:solidFill>
                  <a:srgbClr val="333333"/>
                </a:solidFill>
                <a:latin typeface="Times New Roman" pitchFamily="18" charset="0"/>
                <a:cs typeface="Times New Roman" pitchFamily="18" charset="0"/>
              </a:rPr>
              <a:t> </a:t>
            </a:r>
            <a:r>
              <a:rPr lang="ru-RU" sz="3200" b="1" dirty="0" err="1">
                <a:solidFill>
                  <a:srgbClr val="333333"/>
                </a:solidFill>
                <a:latin typeface="Times New Roman" pitchFamily="18" charset="0"/>
                <a:cs typeface="Times New Roman" pitchFamily="18" charset="0"/>
              </a:rPr>
              <a:t>Президенти</a:t>
            </a:r>
            <a:r>
              <a:rPr lang="ru-RU" sz="3200" b="1" dirty="0">
                <a:solidFill>
                  <a:srgbClr val="333333"/>
                </a:solidFill>
                <a:latin typeface="Times New Roman" pitchFamily="18" charset="0"/>
                <a:cs typeface="Times New Roman" pitchFamily="18" charset="0"/>
              </a:rPr>
              <a:t> </a:t>
            </a:r>
            <a:r>
              <a:rPr lang="ru-RU" sz="3200" b="1" dirty="0" err="1">
                <a:solidFill>
                  <a:srgbClr val="333333"/>
                </a:solidFill>
                <a:latin typeface="Times New Roman" pitchFamily="18" charset="0"/>
                <a:cs typeface="Times New Roman" pitchFamily="18" charset="0"/>
              </a:rPr>
              <a:t>Шавкат</a:t>
            </a:r>
            <a:r>
              <a:rPr lang="ru-RU" sz="3200" b="1" dirty="0">
                <a:solidFill>
                  <a:srgbClr val="333333"/>
                </a:solidFill>
                <a:latin typeface="Times New Roman" pitchFamily="18" charset="0"/>
                <a:cs typeface="Times New Roman" pitchFamily="18" charset="0"/>
              </a:rPr>
              <a:t> </a:t>
            </a:r>
            <a:r>
              <a:rPr lang="ru-RU" sz="3200" b="1" dirty="0" err="1">
                <a:solidFill>
                  <a:srgbClr val="333333"/>
                </a:solidFill>
                <a:latin typeface="Times New Roman" pitchFamily="18" charset="0"/>
                <a:cs typeface="Times New Roman" pitchFamily="18" charset="0"/>
              </a:rPr>
              <a:t>Мирзиёев</a:t>
            </a:r>
            <a:r>
              <a:rPr lang="ru-RU" sz="3200" b="1" dirty="0">
                <a:solidFill>
                  <a:srgbClr val="333333"/>
                </a:solidFill>
                <a:latin typeface="Times New Roman" pitchFamily="18" charset="0"/>
                <a:cs typeface="Times New Roman" pitchFamily="18" charset="0"/>
              </a:rPr>
              <a:t> </a:t>
            </a:r>
            <a:r>
              <a:rPr lang="ru-RU" sz="3200" b="1" dirty="0" smtClean="0">
                <a:solidFill>
                  <a:srgbClr val="333333"/>
                </a:solidFill>
                <a:latin typeface="Times New Roman" pitchFamily="18" charset="0"/>
                <a:cs typeface="Times New Roman" pitchFamily="18" charset="0"/>
              </a:rPr>
              <a:t>2020 </a:t>
            </a:r>
            <a:r>
              <a:rPr lang="ru-RU" sz="3200" b="1" dirty="0" err="1" smtClean="0">
                <a:solidFill>
                  <a:srgbClr val="333333"/>
                </a:solidFill>
                <a:latin typeface="Times New Roman" pitchFamily="18" charset="0"/>
                <a:cs typeface="Times New Roman" pitchFamily="18" charset="0"/>
              </a:rPr>
              <a:t>йил</a:t>
            </a:r>
            <a:r>
              <a:rPr lang="ru-RU" sz="3200" b="1" dirty="0" smtClean="0">
                <a:solidFill>
                  <a:srgbClr val="333333"/>
                </a:solidFill>
                <a:latin typeface="Times New Roman" pitchFamily="18" charset="0"/>
                <a:cs typeface="Times New Roman" pitchFamily="18" charset="0"/>
              </a:rPr>
              <a:t> 25 </a:t>
            </a:r>
            <a:r>
              <a:rPr lang="ru-RU" sz="3200" b="1" dirty="0">
                <a:solidFill>
                  <a:srgbClr val="333333"/>
                </a:solidFill>
                <a:latin typeface="Times New Roman" pitchFamily="18" charset="0"/>
                <a:cs typeface="Times New Roman" pitchFamily="18" charset="0"/>
              </a:rPr>
              <a:t>декабрь </a:t>
            </a:r>
            <a:r>
              <a:rPr lang="ru-RU" sz="3200" b="1" dirty="0" err="1">
                <a:solidFill>
                  <a:srgbClr val="333333"/>
                </a:solidFill>
                <a:latin typeface="Times New Roman" pitchFamily="18" charset="0"/>
                <a:cs typeface="Times New Roman" pitchFamily="18" charset="0"/>
              </a:rPr>
              <a:t>куни</a:t>
            </a:r>
            <a:r>
              <a:rPr lang="ru-RU" sz="3200" b="1" dirty="0">
                <a:solidFill>
                  <a:srgbClr val="333333"/>
                </a:solidFill>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Ўзбекистон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ёшлари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форумига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ташриф</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буюриб</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мамлакатимизда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биринчи</a:t>
            </a:r>
            <a:r>
              <a:rPr lang="ru-RU" sz="3200" b="1" dirty="0" smtClean="0">
                <a:latin typeface="Times New Roman" pitchFamily="18" charset="0"/>
                <a:cs typeface="Times New Roman" pitchFamily="18" charset="0"/>
              </a:rPr>
              <a:t> бор </a:t>
            </a:r>
            <a:r>
              <a:rPr lang="ru-RU" sz="3200" b="1" dirty="0" err="1" smtClean="0">
                <a:latin typeface="Times New Roman" pitchFamily="18" charset="0"/>
                <a:cs typeface="Times New Roman" pitchFamily="18" charset="0"/>
              </a:rPr>
              <a:t>ўтказилаётган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ушбу</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анжуман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билан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барчани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табриклади</a:t>
            </a:r>
            <a:r>
              <a:rPr lang="ru-RU" sz="3200" b="1" dirty="0" smtClean="0">
                <a:latin typeface="Times New Roman" pitchFamily="18" charset="0"/>
                <a:cs typeface="Times New Roman" pitchFamily="18" charset="0"/>
              </a:rPr>
              <a:t>.</a:t>
            </a:r>
          </a:p>
          <a:p>
            <a:pPr marL="0" indent="0" algn="just">
              <a:buNone/>
            </a:pPr>
            <a:endParaRPr lang="ru-RU" sz="3200" b="1" dirty="0" smtClean="0">
              <a:latin typeface="Times New Roman" pitchFamily="18" charset="0"/>
              <a:cs typeface="Times New Roman" pitchFamily="18" charset="0"/>
            </a:endParaRPr>
          </a:p>
          <a:p>
            <a:pPr marL="0" indent="0" algn="just">
              <a:buNone/>
            </a:pPr>
            <a:endParaRPr lang="ru-RU" sz="3200" b="1" dirty="0" smtClean="0">
              <a:latin typeface="Times New Roman" pitchFamily="18" charset="0"/>
              <a:cs typeface="Times New Roman" pitchFamily="18" charset="0"/>
            </a:endParaRPr>
          </a:p>
          <a:p>
            <a:pPr marL="0" indent="0" algn="just">
              <a:buNone/>
            </a:pPr>
            <a:endParaRPr lang="ru-RU" sz="3200" b="1" dirty="0">
              <a:solidFill>
                <a:srgbClr val="0070C0"/>
              </a:solidFill>
              <a:latin typeface="Times New Roman" pitchFamily="18" charset="0"/>
              <a:cs typeface="Times New Roman" pitchFamily="18" charset="0"/>
            </a:endParaRPr>
          </a:p>
        </p:txBody>
      </p:sp>
      <p:pic>
        <p:nvPicPr>
          <p:cNvPr id="6" name="Рисунок 5" descr="зал обший.jpg"/>
          <p:cNvPicPr>
            <a:picLocks noChangeAspect="1"/>
          </p:cNvPicPr>
          <p:nvPr/>
        </p:nvPicPr>
        <p:blipFill>
          <a:blip r:embed="rId2"/>
          <a:stretch>
            <a:fillRect/>
          </a:stretch>
        </p:blipFill>
        <p:spPr>
          <a:xfrm>
            <a:off x="5992837" y="1364565"/>
            <a:ext cx="5570806" cy="4066881"/>
          </a:xfrm>
          <a:prstGeom prst="rect">
            <a:avLst/>
          </a:prstGeom>
        </p:spPr>
      </p:pic>
    </p:spTree>
    <p:extLst>
      <p:ext uri="{BB962C8B-B14F-4D97-AF65-F5344CB8AC3E}">
        <p14:creationId xmlns:p14="http://schemas.microsoft.com/office/powerpoint/2010/main" val="3215780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331" y="450166"/>
            <a:ext cx="10283483" cy="5781821"/>
          </a:xfrm>
        </p:spPr>
        <p:txBody>
          <a:bodyPr>
            <a:noAutofit/>
          </a:bodyPr>
          <a:lstStyle/>
          <a:p>
            <a:pPr algn="just"/>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Кейинги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йилдан</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олий</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таълим</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муассасаларига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кириш</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имтиҳонларида энг</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юқори </a:t>
            </a:r>
            <a:r>
              <a:rPr lang="ru-RU" sz="3000" b="1" dirty="0" smtClean="0">
                <a:latin typeface="Times New Roman" pitchFamily="18" charset="0"/>
                <a:cs typeface="Times New Roman" pitchFamily="18" charset="0"/>
              </a:rPr>
              <a:t>балл </a:t>
            </a:r>
            <a:r>
              <a:rPr lang="ru-RU" sz="3000" b="1" dirty="0" err="1" smtClean="0">
                <a:latin typeface="Times New Roman" pitchFamily="18" charset="0"/>
                <a:cs typeface="Times New Roman" pitchFamily="18" charset="0"/>
              </a:rPr>
              <a:t>тўплаган</a:t>
            </a:r>
            <a:r>
              <a:rPr lang="ru-RU" sz="3000" b="1" dirty="0" smtClean="0">
                <a:latin typeface="Times New Roman" pitchFamily="18" charset="0"/>
                <a:cs typeface="Times New Roman" pitchFamily="18" charset="0"/>
              </a:rPr>
              <a:t> 200 </a:t>
            </a:r>
            <a:r>
              <a:rPr lang="ru-RU" sz="3000" b="1" dirty="0" err="1" smtClean="0">
                <a:latin typeface="Times New Roman" pitchFamily="18" charset="0"/>
                <a:cs typeface="Times New Roman" pitchFamily="18" charset="0"/>
              </a:rPr>
              <a:t>нафар</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ёш</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учун</a:t>
            </a:r>
            <a:r>
              <a:rPr lang="ru-RU" sz="3000" b="1" dirty="0" smtClean="0">
                <a:latin typeface="Times New Roman" pitchFamily="18" charset="0"/>
                <a:cs typeface="Times New Roman" pitchFamily="18" charset="0"/>
              </a:rPr>
              <a:t> Президент </a:t>
            </a:r>
            <a:r>
              <a:rPr lang="ru-RU" sz="3000" b="1" dirty="0" err="1" smtClean="0">
                <a:latin typeface="Times New Roman" pitchFamily="18" charset="0"/>
                <a:cs typeface="Times New Roman" pitchFamily="18" charset="0"/>
              </a:rPr>
              <a:t>гранти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жорий</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этилади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Агар</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мавжуд</a:t>
            </a:r>
            <a:r>
              <a:rPr lang="ru-RU" sz="3000" b="1" dirty="0" smtClean="0">
                <a:latin typeface="Times New Roman" pitchFamily="18" charset="0"/>
                <a:cs typeface="Times New Roman" pitchFamily="18" charset="0"/>
              </a:rPr>
              <a:t> Президент </a:t>
            </a:r>
            <a:r>
              <a:rPr lang="ru-RU" sz="3000" b="1" dirty="0" err="1" smtClean="0">
                <a:latin typeface="Times New Roman" pitchFamily="18" charset="0"/>
                <a:cs typeface="Times New Roman" pitchFamily="18" charset="0"/>
              </a:rPr>
              <a:t>стипендияси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фақат бир</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ўқув йили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учун</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мўлжалланган</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бўлса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ушбу</a:t>
            </a:r>
            <a:r>
              <a:rPr lang="ru-RU" sz="3000" b="1" dirty="0" smtClean="0">
                <a:latin typeface="Times New Roman" pitchFamily="18" charset="0"/>
                <a:cs typeface="Times New Roman" pitchFamily="18" charset="0"/>
              </a:rPr>
              <a:t> грант </a:t>
            </a:r>
            <a:r>
              <a:rPr lang="ru-RU" sz="3000" b="1" dirty="0" err="1" smtClean="0">
                <a:latin typeface="Times New Roman" pitchFamily="18" charset="0"/>
                <a:cs typeface="Times New Roman" pitchFamily="18" charset="0"/>
              </a:rPr>
              <a:t>маблағлари тўрт</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йил</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давомида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тўлаб</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борилади</a:t>
            </a:r>
            <a:r>
              <a:rPr lang="ru-RU" sz="3000" b="1" dirty="0" smtClean="0">
                <a:latin typeface="Times New Roman" pitchFamily="18" charset="0"/>
                <a:cs typeface="Times New Roman" pitchFamily="18" charset="0"/>
              </a:rPr>
              <a:t>.</a:t>
            </a:r>
            <a:br>
              <a:rPr lang="ru-RU" sz="3000" b="1" dirty="0" smtClean="0">
                <a:latin typeface="Times New Roman" pitchFamily="18" charset="0"/>
                <a:cs typeface="Times New Roman" pitchFamily="18" charset="0"/>
              </a:rPr>
            </a:b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Шунингдек</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келгуси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ўқув йилидан</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бошлаб</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республикамиздаги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хорижий</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олий</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ўқув юртларининг</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бакалавриат</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босқичи талабалари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учун</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ҳам </a:t>
            </a:r>
            <a:r>
              <a:rPr lang="ru-RU" sz="3000" b="1" dirty="0" smtClean="0">
                <a:latin typeface="Times New Roman" pitchFamily="18" charset="0"/>
                <a:cs typeface="Times New Roman" pitchFamily="18" charset="0"/>
              </a:rPr>
              <a:t>Президент </a:t>
            </a:r>
            <a:r>
              <a:rPr lang="ru-RU" sz="3000" b="1" dirty="0" err="1" smtClean="0">
                <a:latin typeface="Times New Roman" pitchFamily="18" charset="0"/>
                <a:cs typeface="Times New Roman" pitchFamily="18" charset="0"/>
              </a:rPr>
              <a:t>ва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давлат</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стипендиялари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жорий</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этилади</a:t>
            </a:r>
            <a:r>
              <a:rPr lang="ru-RU" sz="3000" b="1" dirty="0" smtClean="0">
                <a:latin typeface="Times New Roman" pitchFamily="18" charset="0"/>
                <a:cs typeface="Times New Roman" pitchFamily="18" charset="0"/>
              </a:rPr>
              <a:t>.</a:t>
            </a:r>
            <a:br>
              <a:rPr lang="ru-RU" sz="3000" b="1" dirty="0" smtClean="0">
                <a:latin typeface="Times New Roman" pitchFamily="18" charset="0"/>
                <a:cs typeface="Times New Roman" pitchFamily="18" charset="0"/>
              </a:rPr>
            </a:br>
            <a:r>
              <a:rPr lang="ru-RU" sz="3000" b="1" dirty="0" err="1" smtClean="0">
                <a:latin typeface="Times New Roman" pitchFamily="18" charset="0"/>
                <a:cs typeface="Times New Roman" pitchFamily="18" charset="0"/>
              </a:rPr>
              <a:t>Чунки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бундай</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таълим</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масканларида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ўқиётган ёшлар</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ҳам ўзимизнинг</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фарзандларимиз</a:t>
            </a:r>
            <a:r>
              <a:rPr lang="ru-RU" sz="3000" b="1" dirty="0" smtClean="0">
                <a:latin typeface="Times New Roman" pitchFamily="18" charset="0"/>
                <a:cs typeface="Times New Roman" pitchFamily="18" charset="0"/>
              </a:rPr>
              <a:t>. </a:t>
            </a:r>
            <a:endParaRPr lang="ru-RU"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1922961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331" y="450166"/>
            <a:ext cx="10283483" cy="5781822"/>
          </a:xfrm>
        </p:spPr>
        <p:txBody>
          <a:bodyPr>
            <a:noAutofit/>
          </a:bodyPr>
          <a:lstStyle/>
          <a:p>
            <a:pPr algn="just"/>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Илм</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йўлини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танлаган</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иқтидорли ёшларимизни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қўллаб-қувватлаш мақсадида кейинги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йилдан</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бошлаб</a:t>
            </a:r>
            <a:r>
              <a:rPr lang="ru-RU" sz="3000" b="1" dirty="0" smtClean="0">
                <a:latin typeface="Times New Roman" pitchFamily="18" charset="0"/>
                <a:cs typeface="Times New Roman" pitchFamily="18" charset="0"/>
              </a:rPr>
              <a:t> магистратура </a:t>
            </a:r>
            <a:r>
              <a:rPr lang="ru-RU" sz="3000" b="1" dirty="0" err="1" smtClean="0">
                <a:latin typeface="Times New Roman" pitchFamily="18" charset="0"/>
                <a:cs typeface="Times New Roman" pitchFamily="18" charset="0"/>
              </a:rPr>
              <a:t>ва</a:t>
            </a:r>
            <a:r>
              <a:rPr lang="ru-RU" sz="3000" b="1" dirty="0" smtClean="0">
                <a:latin typeface="Times New Roman" pitchFamily="18" charset="0"/>
                <a:cs typeface="Times New Roman" pitchFamily="18" charset="0"/>
              </a:rPr>
              <a:t> докторантура </a:t>
            </a:r>
            <a:r>
              <a:rPr lang="ru-RU" sz="3000" b="1" dirty="0" err="1" smtClean="0">
                <a:latin typeface="Times New Roman" pitchFamily="18" charset="0"/>
                <a:cs typeface="Times New Roman" pitchFamily="18" charset="0"/>
              </a:rPr>
              <a:t>босқичлари учун</a:t>
            </a:r>
            <a:r>
              <a:rPr lang="ru-RU" sz="3000" b="1" dirty="0" smtClean="0">
                <a:latin typeface="Times New Roman" pitchFamily="18" charset="0"/>
                <a:cs typeface="Times New Roman" pitchFamily="18" charset="0"/>
              </a:rPr>
              <a:t> Президент </a:t>
            </a:r>
            <a:r>
              <a:rPr lang="ru-RU" sz="3000" b="1" dirty="0" err="1" smtClean="0">
                <a:latin typeface="Times New Roman" pitchFamily="18" charset="0"/>
                <a:cs typeface="Times New Roman" pitchFamily="18" charset="0"/>
              </a:rPr>
              <a:t>стипендияси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квотасини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икки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баробарга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оширамиз</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Ишончим</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комилки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бундай</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имконият</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ва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имтиёзларга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аввало</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янги</a:t>
            </a:r>
            <a:r>
              <a:rPr lang="ru-RU" sz="3000" b="1" dirty="0" smtClean="0">
                <a:latin typeface="Times New Roman" pitchFamily="18" charset="0"/>
                <a:cs typeface="Times New Roman" pitchFamily="18" charset="0"/>
              </a:rPr>
              <a:t> Ренессанс </a:t>
            </a:r>
            <a:r>
              <a:rPr lang="ru-RU" sz="3000" b="1" dirty="0" err="1" smtClean="0">
                <a:latin typeface="Times New Roman" pitchFamily="18" charset="0"/>
                <a:cs typeface="Times New Roman" pitchFamily="18" charset="0"/>
              </a:rPr>
              <a:t>пойдеворининг</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бунёдкорлари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сазовор</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бўлади</a:t>
            </a:r>
            <a:r>
              <a:rPr lang="ru-RU" sz="3000" b="1" dirty="0" smtClean="0">
                <a:latin typeface="Times New Roman" pitchFamily="18" charset="0"/>
                <a:cs typeface="Times New Roman" pitchFamily="18" charset="0"/>
              </a:rPr>
              <a:t>, – </a:t>
            </a:r>
            <a:r>
              <a:rPr lang="ru-RU" sz="3000" b="1" dirty="0" err="1" smtClean="0">
                <a:latin typeface="Times New Roman" pitchFamily="18" charset="0"/>
                <a:cs typeface="Times New Roman" pitchFamily="18" charset="0"/>
              </a:rPr>
              <a:t>дея</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таъкидлади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давлатимиз</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раҳбари</a:t>
            </a:r>
            <a:r>
              <a:rPr lang="ru-RU" sz="3000" b="1" dirty="0" smtClean="0">
                <a:latin typeface="Times New Roman" pitchFamily="18" charset="0"/>
                <a:cs typeface="Times New Roman" pitchFamily="18" charset="0"/>
              </a:rPr>
              <a:t>.</a:t>
            </a:r>
            <a:br>
              <a:rPr lang="ru-RU" sz="3000" b="1" dirty="0" smtClean="0">
                <a:latin typeface="Times New Roman" pitchFamily="18" charset="0"/>
                <a:cs typeface="Times New Roman" pitchFamily="18" charset="0"/>
              </a:rPr>
            </a:b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Икки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ва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ундан</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ортиқ фарзанди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олий</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ўқув юртида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шартнома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асосида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ўқиётган оилаларга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имтиёзли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таълим</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кредити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бериш</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йўлга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қўйилиши айтилди</a:t>
            </a:r>
            <a:r>
              <a:rPr lang="ru-RU" sz="3000" b="1" dirty="0" smtClean="0">
                <a:latin typeface="Times New Roman" pitchFamily="18" charset="0"/>
                <a:cs typeface="Times New Roman" pitchFamily="18" charset="0"/>
              </a:rPr>
              <a:t>.</a:t>
            </a:r>
            <a:br>
              <a:rPr lang="ru-RU" sz="3000" b="1" dirty="0" smtClean="0">
                <a:latin typeface="Times New Roman" pitchFamily="18" charset="0"/>
                <a:cs typeface="Times New Roman" pitchFamily="18" charset="0"/>
              </a:rPr>
            </a:br>
            <a:endParaRPr lang="ru-RU"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1922961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37129" y="604911"/>
            <a:ext cx="9954739" cy="5957254"/>
          </a:xfrm>
        </p:spPr>
        <p:txBody>
          <a:bodyPr>
            <a:noAutofit/>
          </a:bodyPr>
          <a:lstStyle/>
          <a:p>
            <a:pPr marL="0" indent="0" algn="just">
              <a:buNone/>
            </a:pPr>
            <a:r>
              <a:rPr lang="ru-RU" sz="3600" b="1" dirty="0" smtClean="0">
                <a:solidFill>
                  <a:schemeClr val="tx1"/>
                </a:solidFill>
                <a:latin typeface="Times New Roman" pitchFamily="18" charset="0"/>
                <a:cs typeface="Times New Roman" pitchFamily="18" charset="0"/>
              </a:rPr>
              <a:t>– Мен </a:t>
            </a:r>
            <a:r>
              <a:rPr lang="ru-RU" sz="3600" b="1" dirty="0" err="1" smtClean="0">
                <a:solidFill>
                  <a:schemeClr val="tx1"/>
                </a:solidFill>
                <a:latin typeface="Times New Roman" pitchFamily="18" charset="0"/>
                <a:cs typeface="Times New Roman" pitchFamily="18" charset="0"/>
              </a:rPr>
              <a:t>ҳар гал</a:t>
            </a:r>
            <a:r>
              <a:rPr lang="ru-RU" sz="3600" b="1" dirty="0" smtClean="0">
                <a:solidFill>
                  <a:schemeClr val="tx1"/>
                </a:solidFill>
                <a:latin typeface="Times New Roman" pitchFamily="18" charset="0"/>
                <a:cs typeface="Times New Roman" pitchFamily="18" charset="0"/>
              </a:rPr>
              <a:t> </a:t>
            </a:r>
            <a:r>
              <a:rPr lang="ru-RU" sz="3600" b="1" dirty="0" err="1" smtClean="0">
                <a:solidFill>
                  <a:schemeClr val="tx1"/>
                </a:solidFill>
                <a:latin typeface="Times New Roman" pitchFamily="18" charset="0"/>
                <a:cs typeface="Times New Roman" pitchFamily="18" charset="0"/>
              </a:rPr>
              <a:t>ёшларимиз</a:t>
            </a:r>
            <a:r>
              <a:rPr lang="ru-RU" sz="3600" b="1" dirty="0" smtClean="0">
                <a:solidFill>
                  <a:schemeClr val="tx1"/>
                </a:solidFill>
                <a:latin typeface="Times New Roman" pitchFamily="18" charset="0"/>
                <a:cs typeface="Times New Roman" pitchFamily="18" charset="0"/>
              </a:rPr>
              <a:t> </a:t>
            </a:r>
            <a:r>
              <a:rPr lang="ru-RU" sz="3600" b="1" dirty="0" err="1" smtClean="0">
                <a:solidFill>
                  <a:schemeClr val="tx1"/>
                </a:solidFill>
                <a:latin typeface="Times New Roman" pitchFamily="18" charset="0"/>
                <a:cs typeface="Times New Roman" pitchFamily="18" charset="0"/>
              </a:rPr>
              <a:t>билан</a:t>
            </a:r>
            <a:r>
              <a:rPr lang="ru-RU" sz="3600" b="1" dirty="0" smtClean="0">
                <a:solidFill>
                  <a:schemeClr val="tx1"/>
                </a:solidFill>
                <a:latin typeface="Times New Roman" pitchFamily="18" charset="0"/>
                <a:cs typeface="Times New Roman" pitchFamily="18" charset="0"/>
              </a:rPr>
              <a:t> </a:t>
            </a:r>
            <a:r>
              <a:rPr lang="ru-RU" sz="3600" b="1" dirty="0" err="1" smtClean="0">
                <a:solidFill>
                  <a:schemeClr val="tx1"/>
                </a:solidFill>
                <a:latin typeface="Times New Roman" pitchFamily="18" charset="0"/>
                <a:cs typeface="Times New Roman" pitchFamily="18" charset="0"/>
              </a:rPr>
              <a:t>учрашганимда</a:t>
            </a:r>
            <a:r>
              <a:rPr lang="ru-RU" sz="3600" b="1" dirty="0" smtClean="0">
                <a:solidFill>
                  <a:schemeClr val="tx1"/>
                </a:solidFill>
                <a:latin typeface="Times New Roman" pitchFamily="18" charset="0"/>
                <a:cs typeface="Times New Roman" pitchFamily="18" charset="0"/>
              </a:rPr>
              <a:t> </a:t>
            </a:r>
            <a:r>
              <a:rPr lang="ru-RU" sz="3600" b="1" dirty="0" err="1" smtClean="0">
                <a:solidFill>
                  <a:schemeClr val="tx1"/>
                </a:solidFill>
                <a:latin typeface="Times New Roman" pitchFamily="18" charset="0"/>
                <a:cs typeface="Times New Roman" pitchFamily="18" charset="0"/>
              </a:rPr>
              <a:t>сизларнинг</a:t>
            </a:r>
            <a:r>
              <a:rPr lang="ru-RU" sz="3600" b="1" dirty="0" smtClean="0">
                <a:solidFill>
                  <a:schemeClr val="tx1"/>
                </a:solidFill>
                <a:latin typeface="Times New Roman" pitchFamily="18" charset="0"/>
                <a:cs typeface="Times New Roman" pitchFamily="18" charset="0"/>
              </a:rPr>
              <a:t> </a:t>
            </a:r>
            <a:r>
              <a:rPr lang="ru-RU" sz="3600" b="1" dirty="0" err="1" smtClean="0">
                <a:solidFill>
                  <a:schemeClr val="tx1"/>
                </a:solidFill>
                <a:latin typeface="Times New Roman" pitchFamily="18" charset="0"/>
                <a:cs typeface="Times New Roman" pitchFamily="18" charset="0"/>
              </a:rPr>
              <a:t>ғайрат-шижоатингиздан куч-қувват оламан</a:t>
            </a:r>
            <a:r>
              <a:rPr lang="ru-RU" sz="3600" b="1" dirty="0" smtClean="0">
                <a:solidFill>
                  <a:schemeClr val="tx1"/>
                </a:solidFill>
                <a:latin typeface="Times New Roman" pitchFamily="18" charset="0"/>
                <a:cs typeface="Times New Roman" pitchFamily="18" charset="0"/>
              </a:rPr>
              <a:t>, </a:t>
            </a:r>
            <a:r>
              <a:rPr lang="ru-RU" sz="3600" b="1" dirty="0" err="1" smtClean="0">
                <a:solidFill>
                  <a:schemeClr val="tx1"/>
                </a:solidFill>
                <a:latin typeface="Times New Roman" pitchFamily="18" charset="0"/>
                <a:cs typeface="Times New Roman" pitchFamily="18" charset="0"/>
              </a:rPr>
              <a:t>кўнглим</a:t>
            </a:r>
            <a:r>
              <a:rPr lang="ru-RU" sz="3600" b="1" dirty="0" smtClean="0">
                <a:solidFill>
                  <a:schemeClr val="tx1"/>
                </a:solidFill>
                <a:latin typeface="Times New Roman" pitchFamily="18" charset="0"/>
                <a:cs typeface="Times New Roman" pitchFamily="18" charset="0"/>
              </a:rPr>
              <a:t> </a:t>
            </a:r>
            <a:r>
              <a:rPr lang="ru-RU" sz="3600" b="1" dirty="0" err="1" smtClean="0">
                <a:solidFill>
                  <a:schemeClr val="tx1"/>
                </a:solidFill>
                <a:latin typeface="Times New Roman" pitchFamily="18" charset="0"/>
                <a:cs typeface="Times New Roman" pitchFamily="18" charset="0"/>
              </a:rPr>
              <a:t>тоғдай кўтарилади</a:t>
            </a:r>
            <a:r>
              <a:rPr lang="ru-RU" sz="3600" b="1" dirty="0" smtClean="0">
                <a:solidFill>
                  <a:schemeClr val="tx1"/>
                </a:solidFill>
                <a:latin typeface="Times New Roman" pitchFamily="18" charset="0"/>
                <a:cs typeface="Times New Roman" pitchFamily="18" charset="0"/>
              </a:rPr>
              <a:t>. </a:t>
            </a:r>
            <a:r>
              <a:rPr lang="ru-RU" sz="3600" b="1" dirty="0" err="1" smtClean="0">
                <a:solidFill>
                  <a:schemeClr val="tx1"/>
                </a:solidFill>
                <a:latin typeface="Times New Roman" pitchFamily="18" charset="0"/>
                <a:cs typeface="Times New Roman" pitchFamily="18" charset="0"/>
              </a:rPr>
              <a:t>Ҳар бирингиз</a:t>
            </a:r>
            <a:r>
              <a:rPr lang="ru-RU" sz="3600" b="1" dirty="0" smtClean="0">
                <a:solidFill>
                  <a:schemeClr val="tx1"/>
                </a:solidFill>
                <a:latin typeface="Times New Roman" pitchFamily="18" charset="0"/>
                <a:cs typeface="Times New Roman" pitchFamily="18" charset="0"/>
              </a:rPr>
              <a:t> </a:t>
            </a:r>
            <a:r>
              <a:rPr lang="ru-RU" sz="3600" b="1" dirty="0" err="1" smtClean="0">
                <a:solidFill>
                  <a:schemeClr val="tx1"/>
                </a:solidFill>
                <a:latin typeface="Times New Roman" pitchFamily="18" charset="0"/>
                <a:cs typeface="Times New Roman" pitchFamily="18" charset="0"/>
              </a:rPr>
              <a:t>жонажон</a:t>
            </a:r>
            <a:r>
              <a:rPr lang="ru-RU" sz="3600" b="1" dirty="0" smtClean="0">
                <a:solidFill>
                  <a:schemeClr val="tx1"/>
                </a:solidFill>
                <a:latin typeface="Times New Roman" pitchFamily="18" charset="0"/>
                <a:cs typeface="Times New Roman" pitchFamily="18" charset="0"/>
              </a:rPr>
              <a:t> </a:t>
            </a:r>
            <a:r>
              <a:rPr lang="ru-RU" sz="3600" b="1" dirty="0" err="1" smtClean="0">
                <a:solidFill>
                  <a:schemeClr val="tx1"/>
                </a:solidFill>
                <a:latin typeface="Times New Roman" pitchFamily="18" charset="0"/>
                <a:cs typeface="Times New Roman" pitchFamily="18" charset="0"/>
              </a:rPr>
              <a:t>Ватанимиз</a:t>
            </a:r>
            <a:r>
              <a:rPr lang="ru-RU" sz="3600" b="1" dirty="0" smtClean="0">
                <a:solidFill>
                  <a:schemeClr val="tx1"/>
                </a:solidFill>
                <a:latin typeface="Times New Roman" pitchFamily="18" charset="0"/>
                <a:cs typeface="Times New Roman" pitchFamily="18" charset="0"/>
              </a:rPr>
              <a:t> </a:t>
            </a:r>
            <a:r>
              <a:rPr lang="ru-RU" sz="3600" b="1" dirty="0" err="1" smtClean="0">
                <a:solidFill>
                  <a:schemeClr val="tx1"/>
                </a:solidFill>
                <a:latin typeface="Times New Roman" pitchFamily="18" charset="0"/>
                <a:cs typeface="Times New Roman" pitchFamily="18" charset="0"/>
              </a:rPr>
              <a:t>ва</a:t>
            </a:r>
            <a:r>
              <a:rPr lang="ru-RU" sz="3600" b="1" dirty="0" smtClean="0">
                <a:solidFill>
                  <a:schemeClr val="tx1"/>
                </a:solidFill>
                <a:latin typeface="Times New Roman" pitchFamily="18" charset="0"/>
                <a:cs typeface="Times New Roman" pitchFamily="18" charset="0"/>
              </a:rPr>
              <a:t> </a:t>
            </a:r>
            <a:r>
              <a:rPr lang="ru-RU" sz="3600" b="1" dirty="0" err="1" smtClean="0">
                <a:solidFill>
                  <a:schemeClr val="tx1"/>
                </a:solidFill>
                <a:latin typeface="Times New Roman" pitchFamily="18" charset="0"/>
                <a:cs typeface="Times New Roman" pitchFamily="18" charset="0"/>
              </a:rPr>
              <a:t>халқимизга сидқидилдан хизмат</a:t>
            </a:r>
            <a:r>
              <a:rPr lang="ru-RU" sz="3600" b="1" dirty="0" smtClean="0">
                <a:solidFill>
                  <a:schemeClr val="tx1"/>
                </a:solidFill>
                <a:latin typeface="Times New Roman" pitchFamily="18" charset="0"/>
                <a:cs typeface="Times New Roman" pitchFamily="18" charset="0"/>
              </a:rPr>
              <a:t> </a:t>
            </a:r>
            <a:r>
              <a:rPr lang="ru-RU" sz="3600" b="1" dirty="0" err="1" smtClean="0">
                <a:solidFill>
                  <a:schemeClr val="tx1"/>
                </a:solidFill>
                <a:latin typeface="Times New Roman" pitchFamily="18" charset="0"/>
                <a:cs typeface="Times New Roman" pitchFamily="18" charset="0"/>
              </a:rPr>
              <a:t>қилиш орзуси</a:t>
            </a:r>
            <a:r>
              <a:rPr lang="ru-RU" sz="3600" b="1" dirty="0" smtClean="0">
                <a:solidFill>
                  <a:schemeClr val="tx1"/>
                </a:solidFill>
                <a:latin typeface="Times New Roman" pitchFamily="18" charset="0"/>
                <a:cs typeface="Times New Roman" pitchFamily="18" charset="0"/>
              </a:rPr>
              <a:t> </a:t>
            </a:r>
            <a:r>
              <a:rPr lang="ru-RU" sz="3600" b="1" dirty="0" err="1" smtClean="0">
                <a:solidFill>
                  <a:schemeClr val="tx1"/>
                </a:solidFill>
                <a:latin typeface="Times New Roman" pitchFamily="18" charset="0"/>
                <a:cs typeface="Times New Roman" pitchFamily="18" charset="0"/>
              </a:rPr>
              <a:t>билан</a:t>
            </a:r>
            <a:r>
              <a:rPr lang="ru-RU" sz="3600" b="1" dirty="0" smtClean="0">
                <a:solidFill>
                  <a:schemeClr val="tx1"/>
                </a:solidFill>
                <a:latin typeface="Times New Roman" pitchFamily="18" charset="0"/>
                <a:cs typeface="Times New Roman" pitchFamily="18" charset="0"/>
              </a:rPr>
              <a:t> </a:t>
            </a:r>
            <a:r>
              <a:rPr lang="ru-RU" sz="3600" b="1" dirty="0" err="1" smtClean="0">
                <a:solidFill>
                  <a:schemeClr val="tx1"/>
                </a:solidFill>
                <a:latin typeface="Times New Roman" pitchFamily="18" charset="0"/>
                <a:cs typeface="Times New Roman" pitchFamily="18" charset="0"/>
              </a:rPr>
              <a:t>ёниб</a:t>
            </a:r>
            <a:r>
              <a:rPr lang="ru-RU" sz="3600" b="1" dirty="0" smtClean="0">
                <a:solidFill>
                  <a:schemeClr val="tx1"/>
                </a:solidFill>
                <a:latin typeface="Times New Roman" pitchFamily="18" charset="0"/>
                <a:cs typeface="Times New Roman" pitchFamily="18" charset="0"/>
              </a:rPr>
              <a:t> </a:t>
            </a:r>
            <a:r>
              <a:rPr lang="ru-RU" sz="3600" b="1" dirty="0" err="1" smtClean="0">
                <a:solidFill>
                  <a:schemeClr val="tx1"/>
                </a:solidFill>
                <a:latin typeface="Times New Roman" pitchFamily="18" charset="0"/>
                <a:cs typeface="Times New Roman" pitchFamily="18" charset="0"/>
              </a:rPr>
              <a:t>яшаётганингизни</a:t>
            </a:r>
            <a:r>
              <a:rPr lang="ru-RU" sz="3600" b="1" dirty="0" smtClean="0">
                <a:solidFill>
                  <a:schemeClr val="tx1"/>
                </a:solidFill>
                <a:latin typeface="Times New Roman" pitchFamily="18" charset="0"/>
                <a:cs typeface="Times New Roman" pitchFamily="18" charset="0"/>
              </a:rPr>
              <a:t> </a:t>
            </a:r>
            <a:r>
              <a:rPr lang="ru-RU" sz="3600" b="1" dirty="0" err="1" smtClean="0">
                <a:solidFill>
                  <a:schemeClr val="tx1"/>
                </a:solidFill>
                <a:latin typeface="Times New Roman" pitchFamily="18" charset="0"/>
                <a:cs typeface="Times New Roman" pitchFamily="18" charset="0"/>
              </a:rPr>
              <a:t>яхши</a:t>
            </a:r>
            <a:r>
              <a:rPr lang="ru-RU" sz="3600" b="1" dirty="0" smtClean="0">
                <a:solidFill>
                  <a:schemeClr val="tx1"/>
                </a:solidFill>
                <a:latin typeface="Times New Roman" pitchFamily="18" charset="0"/>
                <a:cs typeface="Times New Roman" pitchFamily="18" charset="0"/>
              </a:rPr>
              <a:t> </a:t>
            </a:r>
            <a:r>
              <a:rPr lang="ru-RU" sz="3600" b="1" dirty="0" err="1" smtClean="0">
                <a:solidFill>
                  <a:schemeClr val="tx1"/>
                </a:solidFill>
                <a:latin typeface="Times New Roman" pitchFamily="18" charset="0"/>
                <a:cs typeface="Times New Roman" pitchFamily="18" charset="0"/>
              </a:rPr>
              <a:t>биламан</a:t>
            </a:r>
            <a:r>
              <a:rPr lang="ru-RU" sz="3600" b="1" dirty="0" smtClean="0">
                <a:solidFill>
                  <a:schemeClr val="tx1"/>
                </a:solidFill>
                <a:latin typeface="Times New Roman" pitchFamily="18" charset="0"/>
                <a:cs typeface="Times New Roman" pitchFamily="18" charset="0"/>
              </a:rPr>
              <a:t>. </a:t>
            </a:r>
            <a:r>
              <a:rPr lang="ru-RU" sz="3600" b="1" dirty="0" err="1" smtClean="0">
                <a:solidFill>
                  <a:schemeClr val="tx1"/>
                </a:solidFill>
                <a:latin typeface="Times New Roman" pitchFamily="18" charset="0"/>
                <a:cs typeface="Times New Roman" pitchFamily="18" charset="0"/>
              </a:rPr>
              <a:t>Сизларни</a:t>
            </a:r>
            <a:r>
              <a:rPr lang="ru-RU" sz="3600" b="1" dirty="0" smtClean="0">
                <a:solidFill>
                  <a:schemeClr val="tx1"/>
                </a:solidFill>
                <a:latin typeface="Times New Roman" pitchFamily="18" charset="0"/>
                <a:cs typeface="Times New Roman" pitchFamily="18" charset="0"/>
              </a:rPr>
              <a:t> </a:t>
            </a:r>
            <a:r>
              <a:rPr lang="ru-RU" sz="3600" b="1" dirty="0" err="1" smtClean="0">
                <a:solidFill>
                  <a:schemeClr val="tx1"/>
                </a:solidFill>
                <a:latin typeface="Times New Roman" pitchFamily="18" charset="0"/>
                <a:cs typeface="Times New Roman" pitchFamily="18" charset="0"/>
              </a:rPr>
              <a:t>Ўзбекистоннинг</a:t>
            </a:r>
            <a:r>
              <a:rPr lang="ru-RU" sz="3600" b="1" dirty="0" smtClean="0">
                <a:solidFill>
                  <a:schemeClr val="tx1"/>
                </a:solidFill>
                <a:latin typeface="Times New Roman" pitchFamily="18" charset="0"/>
                <a:cs typeface="Times New Roman" pitchFamily="18" charset="0"/>
              </a:rPr>
              <a:t> </a:t>
            </a:r>
            <a:r>
              <a:rPr lang="ru-RU" sz="3600" b="1" dirty="0" err="1" smtClean="0">
                <a:solidFill>
                  <a:schemeClr val="tx1"/>
                </a:solidFill>
                <a:latin typeface="Times New Roman" pitchFamily="18" charset="0"/>
                <a:cs typeface="Times New Roman" pitchFamily="18" charset="0"/>
              </a:rPr>
              <a:t>энг</a:t>
            </a:r>
            <a:r>
              <a:rPr lang="ru-RU" sz="3600" b="1" dirty="0" smtClean="0">
                <a:solidFill>
                  <a:schemeClr val="tx1"/>
                </a:solidFill>
                <a:latin typeface="Times New Roman" pitchFamily="18" charset="0"/>
                <a:cs typeface="Times New Roman" pitchFamily="18" charset="0"/>
              </a:rPr>
              <a:t> </a:t>
            </a:r>
            <a:r>
              <a:rPr lang="ru-RU" sz="3600" b="1" dirty="0" err="1" smtClean="0">
                <a:solidFill>
                  <a:schemeClr val="tx1"/>
                </a:solidFill>
                <a:latin typeface="Times New Roman" pitchFamily="18" charset="0"/>
                <a:cs typeface="Times New Roman" pitchFamily="18" charset="0"/>
              </a:rPr>
              <a:t>катта</a:t>
            </a:r>
            <a:r>
              <a:rPr lang="ru-RU" sz="3600" b="1" dirty="0" smtClean="0">
                <a:solidFill>
                  <a:schemeClr val="tx1"/>
                </a:solidFill>
                <a:latin typeface="Times New Roman" pitchFamily="18" charset="0"/>
                <a:cs typeface="Times New Roman" pitchFamily="18" charset="0"/>
              </a:rPr>
              <a:t> </a:t>
            </a:r>
            <a:r>
              <a:rPr lang="ru-RU" sz="3600" b="1" dirty="0" err="1" smtClean="0">
                <a:solidFill>
                  <a:schemeClr val="tx1"/>
                </a:solidFill>
                <a:latin typeface="Times New Roman" pitchFamily="18" charset="0"/>
                <a:cs typeface="Times New Roman" pitchFamily="18" charset="0"/>
              </a:rPr>
              <a:t>бойлиги</a:t>
            </a:r>
            <a:r>
              <a:rPr lang="ru-RU" sz="3600" b="1" dirty="0" smtClean="0">
                <a:solidFill>
                  <a:schemeClr val="tx1"/>
                </a:solidFill>
                <a:latin typeface="Times New Roman" pitchFamily="18" charset="0"/>
                <a:cs typeface="Times New Roman" pitchFamily="18" charset="0"/>
              </a:rPr>
              <a:t>, </a:t>
            </a:r>
            <a:r>
              <a:rPr lang="ru-RU" sz="3600" b="1" dirty="0" err="1" smtClean="0">
                <a:solidFill>
                  <a:schemeClr val="tx1"/>
                </a:solidFill>
                <a:latin typeface="Times New Roman" pitchFamily="18" charset="0"/>
                <a:cs typeface="Times New Roman" pitchFamily="18" charset="0"/>
              </a:rPr>
              <a:t>бебаҳо хазинаси</a:t>
            </a:r>
            <a:r>
              <a:rPr lang="ru-RU" sz="3600" b="1" dirty="0" smtClean="0">
                <a:solidFill>
                  <a:schemeClr val="tx1"/>
                </a:solidFill>
                <a:latin typeface="Times New Roman" pitchFamily="18" charset="0"/>
                <a:cs typeface="Times New Roman" pitchFamily="18" charset="0"/>
              </a:rPr>
              <a:t> </a:t>
            </a:r>
            <a:r>
              <a:rPr lang="ru-RU" sz="3600" b="1" dirty="0" err="1" smtClean="0">
                <a:solidFill>
                  <a:schemeClr val="tx1"/>
                </a:solidFill>
                <a:latin typeface="Times New Roman" pitchFamily="18" charset="0"/>
                <a:cs typeface="Times New Roman" pitchFamily="18" charset="0"/>
              </a:rPr>
              <a:t>сифатида</a:t>
            </a:r>
            <a:r>
              <a:rPr lang="ru-RU" sz="3600" b="1" dirty="0" smtClean="0">
                <a:solidFill>
                  <a:schemeClr val="tx1"/>
                </a:solidFill>
                <a:latin typeface="Times New Roman" pitchFamily="18" charset="0"/>
                <a:cs typeface="Times New Roman" pitchFamily="18" charset="0"/>
              </a:rPr>
              <a:t> </a:t>
            </a:r>
            <a:r>
              <a:rPr lang="ru-RU" sz="3600" b="1" dirty="0" err="1" smtClean="0">
                <a:solidFill>
                  <a:schemeClr val="tx1"/>
                </a:solidFill>
                <a:latin typeface="Times New Roman" pitchFamily="18" charset="0"/>
                <a:cs typeface="Times New Roman" pitchFamily="18" charset="0"/>
              </a:rPr>
              <a:t>қадрлайман, </a:t>
            </a:r>
            <a:r>
              <a:rPr lang="ru-RU" sz="3600" b="1" dirty="0" smtClean="0">
                <a:solidFill>
                  <a:schemeClr val="tx1"/>
                </a:solidFill>
                <a:latin typeface="Times New Roman" pitchFamily="18" charset="0"/>
                <a:cs typeface="Times New Roman" pitchFamily="18" charset="0"/>
              </a:rPr>
              <a:t>– </a:t>
            </a:r>
            <a:r>
              <a:rPr lang="ru-RU" sz="3600" b="1" dirty="0" err="1" smtClean="0">
                <a:solidFill>
                  <a:schemeClr val="tx1"/>
                </a:solidFill>
                <a:latin typeface="Times New Roman" pitchFamily="18" charset="0"/>
                <a:cs typeface="Times New Roman" pitchFamily="18" charset="0"/>
              </a:rPr>
              <a:t>деди</a:t>
            </a:r>
            <a:r>
              <a:rPr lang="ru-RU" sz="3600" b="1" dirty="0" smtClean="0">
                <a:solidFill>
                  <a:schemeClr val="tx1"/>
                </a:solidFill>
                <a:latin typeface="Times New Roman" pitchFamily="18" charset="0"/>
                <a:cs typeface="Times New Roman" pitchFamily="18" charset="0"/>
              </a:rPr>
              <a:t> </a:t>
            </a:r>
            <a:r>
              <a:rPr lang="ru-RU" sz="3600" b="1" dirty="0" err="1" smtClean="0">
                <a:solidFill>
                  <a:schemeClr val="tx1"/>
                </a:solidFill>
                <a:latin typeface="Times New Roman" pitchFamily="18" charset="0"/>
                <a:cs typeface="Times New Roman" pitchFamily="18" charset="0"/>
              </a:rPr>
              <a:t>Шавкат</a:t>
            </a:r>
            <a:r>
              <a:rPr lang="ru-RU" sz="3600" b="1" dirty="0" smtClean="0">
                <a:solidFill>
                  <a:schemeClr val="tx1"/>
                </a:solidFill>
                <a:latin typeface="Times New Roman" pitchFamily="18" charset="0"/>
                <a:cs typeface="Times New Roman" pitchFamily="18" charset="0"/>
              </a:rPr>
              <a:t> </a:t>
            </a:r>
            <a:r>
              <a:rPr lang="ru-RU" sz="3600" b="1" dirty="0" err="1" smtClean="0">
                <a:solidFill>
                  <a:schemeClr val="tx1"/>
                </a:solidFill>
                <a:latin typeface="Times New Roman" pitchFamily="18" charset="0"/>
                <a:cs typeface="Times New Roman" pitchFamily="18" charset="0"/>
              </a:rPr>
              <a:t>Мирзиёев</a:t>
            </a:r>
            <a:r>
              <a:rPr lang="en-US" sz="3600" b="1" dirty="0" smtClean="0">
                <a:solidFill>
                  <a:schemeClr val="tx1"/>
                </a:solidFill>
                <a:latin typeface="Times New Roman" pitchFamily="18" charset="0"/>
                <a:cs typeface="Times New Roman" pitchFamily="18" charset="0"/>
              </a:rPr>
              <a:t> </a:t>
            </a:r>
            <a:r>
              <a:rPr lang="uz-Cyrl-UZ" sz="3600" b="1" dirty="0" smtClean="0">
                <a:solidFill>
                  <a:schemeClr val="tx1"/>
                </a:solidFill>
                <a:latin typeface="Times New Roman" pitchFamily="18" charset="0"/>
                <a:cs typeface="Times New Roman" pitchFamily="18" charset="0"/>
              </a:rPr>
              <a:t>нутқининг аввалида.</a:t>
            </a:r>
            <a:endParaRPr lang="ru-RU" sz="36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359439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492369"/>
            <a:ext cx="9601196" cy="5683348"/>
          </a:xfrm>
        </p:spPr>
        <p:txBody>
          <a:bodyPr>
            <a:noAutofit/>
          </a:bodyPr>
          <a:lstStyle/>
          <a:p>
            <a:pPr marL="0" indent="0" algn="just">
              <a:buNone/>
            </a:pP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Биз</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юртимизда</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қандай ислоҳотларга қўл урмайлик</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аввало</a:t>
            </a:r>
            <a:r>
              <a:rPr lang="ru-RU" sz="3100" b="1" dirty="0" smtClean="0">
                <a:latin typeface="Times New Roman" pitchFamily="18" charset="0"/>
                <a:cs typeface="Times New Roman" pitchFamily="18" charset="0"/>
              </a:rPr>
              <a:t>, сиз </a:t>
            </a:r>
            <a:r>
              <a:rPr lang="ru-RU" sz="3100" b="1" dirty="0" err="1" smtClean="0">
                <a:latin typeface="Times New Roman" pitchFamily="18" charset="0"/>
                <a:cs typeface="Times New Roman" pitchFamily="18" charset="0"/>
              </a:rPr>
              <a:t>каби</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ёшларга</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сизларнинг</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куч-ғайратингиз</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азму</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шижоатингизга</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суянамиз</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Барчангиз</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яхши</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биласиз</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бугун</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ўз</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олдимизга</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улкан</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марралар</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қўйганмиз.</a:t>
            </a:r>
            <a:r>
              <a:rPr lang="ru-RU" sz="3100" b="1" dirty="0" smtClean="0">
                <a:latin typeface="Times New Roman" pitchFamily="18" charset="0"/>
                <a:cs typeface="Times New Roman" pitchFamily="18" charset="0"/>
              </a:rPr>
              <a:t> Она </a:t>
            </a:r>
            <a:r>
              <a:rPr lang="ru-RU" sz="3100" b="1" dirty="0" err="1" smtClean="0">
                <a:latin typeface="Times New Roman" pitchFamily="18" charset="0"/>
                <a:cs typeface="Times New Roman" pitchFamily="18" charset="0"/>
              </a:rPr>
              <a:t>Ватанимизда</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Учинчи</a:t>
            </a:r>
            <a:r>
              <a:rPr lang="ru-RU" sz="3100" b="1" dirty="0" smtClean="0">
                <a:latin typeface="Times New Roman" pitchFamily="18" charset="0"/>
                <a:cs typeface="Times New Roman" pitchFamily="18" charset="0"/>
              </a:rPr>
              <a:t> Ренессанс </a:t>
            </a:r>
            <a:r>
              <a:rPr lang="ru-RU" sz="3100" b="1" dirty="0" err="1" smtClean="0">
                <a:latin typeface="Times New Roman" pitchFamily="18" charset="0"/>
                <a:cs typeface="Times New Roman" pitchFamily="18" charset="0"/>
              </a:rPr>
              <a:t>пойдеворини</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яратишга</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киришдик</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Биз</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оила</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мактабгача</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таълим</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мактаб</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ва</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олий</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таълимни</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ҳамда илмий-маданий</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даргоҳларни бўлғуси Ренессанснинг</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энг</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муҳим бўғинлари деб</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ҳисоблаймиз.</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Шу</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сабабли</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айни</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ушбу</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соҳаларда </a:t>
            </a:r>
            <a:r>
              <a:rPr lang="ru-RU" sz="3100" b="1" dirty="0" smtClean="0">
                <a:latin typeface="Times New Roman" pitchFamily="18" charset="0"/>
                <a:cs typeface="Times New Roman" pitchFamily="18" charset="0"/>
              </a:rPr>
              <a:t>туб </a:t>
            </a:r>
            <a:r>
              <a:rPr lang="ru-RU" sz="3100" b="1" dirty="0" err="1" smtClean="0">
                <a:latin typeface="Times New Roman" pitchFamily="18" charset="0"/>
                <a:cs typeface="Times New Roman" pitchFamily="18" charset="0"/>
              </a:rPr>
              <a:t>ислоҳотларни амалга</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оширмоқдамиз</a:t>
            </a:r>
            <a:r>
              <a:rPr lang="ru-RU" sz="3100" b="1" dirty="0" smtClean="0">
                <a:latin typeface="Times New Roman" pitchFamily="18" charset="0"/>
                <a:cs typeface="Times New Roman" pitchFamily="18" charset="0"/>
              </a:rPr>
              <a:t>.</a:t>
            </a:r>
            <a:endParaRPr lang="ru-RU" sz="3100" b="1" dirty="0">
              <a:latin typeface="Times New Roman" pitchFamily="18" charset="0"/>
              <a:cs typeface="Times New Roman" pitchFamily="18" charset="0"/>
            </a:endParaRPr>
          </a:p>
        </p:txBody>
      </p:sp>
    </p:spTree>
    <p:extLst>
      <p:ext uri="{BB962C8B-B14F-4D97-AF65-F5344CB8AC3E}">
        <p14:creationId xmlns:p14="http://schemas.microsoft.com/office/powerpoint/2010/main" val="3113767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331" y="618978"/>
            <a:ext cx="10283483" cy="2082019"/>
          </a:xfrm>
        </p:spPr>
        <p:txBody>
          <a:bodyPr>
            <a:noAutofit/>
          </a:bodyPr>
          <a:lstStyle/>
          <a:p>
            <a:pPr algn="just"/>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Давлатимиз</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раҳбарининг ёшлар</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форумидаги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иштироки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сўзлари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ва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ташаббуслари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навқирон авлодга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катта</a:t>
            </a:r>
            <a:r>
              <a:rPr lang="ru-RU" sz="3200" b="1" dirty="0" smtClean="0">
                <a:latin typeface="Times New Roman" pitchFamily="18" charset="0"/>
                <a:cs typeface="Times New Roman" pitchFamily="18" charset="0"/>
              </a:rPr>
              <a:t> мотивация </a:t>
            </a:r>
            <a:r>
              <a:rPr lang="ru-RU" sz="3200" b="1" dirty="0" err="1" smtClean="0">
                <a:latin typeface="Times New Roman" pitchFamily="18" charset="0"/>
                <a:cs typeface="Times New Roman" pitchFamily="18" charset="0"/>
              </a:rPr>
              <a:t>бағишламоқда</a:t>
            </a:r>
            <a:r>
              <a:rPr lang="ru-RU" sz="3200" b="1" dirty="0" smtClean="0">
                <a:latin typeface="Times New Roman" pitchFamily="18" charset="0"/>
                <a:cs typeface="Times New Roman" pitchFamily="18" charset="0"/>
              </a:rPr>
              <a:t>.</a:t>
            </a:r>
            <a:endParaRPr lang="ru-RU" sz="2900" b="1" dirty="0">
              <a:latin typeface="Times New Roman" pitchFamily="18" charset="0"/>
              <a:cs typeface="Times New Roman" pitchFamily="18" charset="0"/>
            </a:endParaRPr>
          </a:p>
        </p:txBody>
      </p:sp>
      <p:pic>
        <p:nvPicPr>
          <p:cNvPr id="4" name="Рисунок 3" descr="аплодисменты.jpg"/>
          <p:cNvPicPr>
            <a:picLocks noChangeAspect="1"/>
          </p:cNvPicPr>
          <p:nvPr/>
        </p:nvPicPr>
        <p:blipFill>
          <a:blip r:embed="rId2"/>
          <a:stretch>
            <a:fillRect/>
          </a:stretch>
        </p:blipFill>
        <p:spPr>
          <a:xfrm>
            <a:off x="3154709" y="2486089"/>
            <a:ext cx="5567259" cy="3696660"/>
          </a:xfrm>
          <a:prstGeom prst="rect">
            <a:avLst/>
          </a:prstGeom>
        </p:spPr>
      </p:pic>
    </p:spTree>
    <p:extLst>
      <p:ext uri="{BB962C8B-B14F-4D97-AF65-F5344CB8AC3E}">
        <p14:creationId xmlns:p14="http://schemas.microsoft.com/office/powerpoint/2010/main" val="1922961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331" y="618978"/>
            <a:ext cx="10283483" cy="5613010"/>
          </a:xfrm>
        </p:spPr>
        <p:txBody>
          <a:bodyPr>
            <a:noAutofit/>
          </a:bodyPr>
          <a:lstStyle/>
          <a:p>
            <a:pPr algn="just"/>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Буюк</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аждодимиз</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Муҳаммад Хоразмийнинг</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бир</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ҳикмати </a:t>
            </a:r>
            <a:r>
              <a:rPr lang="ru-RU" sz="2800" b="1" dirty="0" smtClean="0">
                <a:latin typeface="Times New Roman" pitchFamily="18" charset="0"/>
                <a:cs typeface="Times New Roman" pitchFamily="18" charset="0"/>
              </a:rPr>
              <a:t>бор: “</a:t>
            </a:r>
            <a:r>
              <a:rPr lang="ru-RU" sz="2800" b="1" dirty="0" err="1" smtClean="0">
                <a:latin typeface="Times New Roman" pitchFamily="18" charset="0"/>
                <a:cs typeface="Times New Roman" pitchFamily="18" charset="0"/>
              </a:rPr>
              <a:t>Сўз</a:t>
            </a:r>
            <a:r>
              <a:rPr lang="ru-RU" sz="2800" b="1" dirty="0" smtClean="0">
                <a:latin typeface="Times New Roman" pitchFamily="18" charset="0"/>
                <a:cs typeface="Times New Roman" pitchFamily="18" charset="0"/>
              </a:rPr>
              <a:t> – гул, </a:t>
            </a:r>
            <a:r>
              <a:rPr lang="ru-RU" sz="2800" b="1" dirty="0" err="1" smtClean="0">
                <a:latin typeface="Times New Roman" pitchFamily="18" charset="0"/>
                <a:cs typeface="Times New Roman" pitchFamily="18" charset="0"/>
              </a:rPr>
              <a:t>иш</a:t>
            </a:r>
            <a:r>
              <a:rPr lang="ru-RU" sz="2800" b="1" dirty="0" smtClean="0">
                <a:latin typeface="Times New Roman" pitchFamily="18" charset="0"/>
                <a:cs typeface="Times New Roman" pitchFamily="18" charset="0"/>
              </a:rPr>
              <a:t> – </a:t>
            </a:r>
            <a:r>
              <a:rPr lang="ru-RU" sz="2800" b="1" dirty="0" err="1" smtClean="0">
                <a:latin typeface="Times New Roman" pitchFamily="18" charset="0"/>
                <a:cs typeface="Times New Roman" pitchFamily="18" charset="0"/>
              </a:rPr>
              <a:t>мева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Ўйлайманки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бугун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белгилаб</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оладиган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режаларингиз</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қанчалик пишиқ-пухта бўлса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ишингиз</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ҳам шунчалик</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яхши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самара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беради</a:t>
            </a:r>
            <a:r>
              <a:rPr lang="ru-RU" sz="2800" b="1" dirty="0" smtClean="0">
                <a:latin typeface="Times New Roman" pitchFamily="18" charset="0"/>
                <a:cs typeface="Times New Roman" pitchFamily="18" charset="0"/>
              </a:rPr>
              <a:t>, – </a:t>
            </a:r>
            <a:r>
              <a:rPr lang="ru-RU" sz="2800" b="1" dirty="0" err="1" smtClean="0">
                <a:latin typeface="Times New Roman" pitchFamily="18" charset="0"/>
                <a:cs typeface="Times New Roman" pitchFamily="18" charset="0"/>
              </a:rPr>
              <a:t>деди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Шавкат</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Мирзиёев</a:t>
            </a:r>
            <a:r>
              <a:rPr lang="ru-RU" sz="2800" b="1" dirty="0" smtClean="0">
                <a:latin typeface="Times New Roman" pitchFamily="18" charset="0"/>
                <a:cs typeface="Times New Roman" pitchFamily="18" charset="0"/>
              </a:rPr>
              <a:t>. – </a:t>
            </a:r>
            <a:r>
              <a:rPr lang="ru-RU" sz="2800" b="1" dirty="0" err="1" smtClean="0">
                <a:latin typeface="Times New Roman" pitchFamily="18" charset="0"/>
                <a:cs typeface="Times New Roman" pitchFamily="18" charset="0"/>
              </a:rPr>
              <a:t>Сизлар</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кўп</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китоб</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ўқиган, билимли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авлод</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сифатида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юртимиз</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ўтмишда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жаҳон цивизилизацияси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бешикларидан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бири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бўлганини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яхши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биласиз</a:t>
            </a:r>
            <a:r>
              <a:rPr lang="ru-RU" sz="2800" b="1" dirty="0" smtClean="0">
                <a:latin typeface="Times New Roman" pitchFamily="18" charset="0"/>
                <a:cs typeface="Times New Roman" pitchFamily="18" charset="0"/>
              </a:rPr>
              <a:t>. Сиз </a:t>
            </a:r>
            <a:r>
              <a:rPr lang="ru-RU" sz="2800" b="1" dirty="0" err="1" smtClean="0">
                <a:latin typeface="Times New Roman" pitchFamily="18" charset="0"/>
                <a:cs typeface="Times New Roman" pitchFamily="18" charset="0"/>
              </a:rPr>
              <a:t>Хоразмийлар</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Фарғонийлар</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Беруний</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ва</a:t>
            </a:r>
            <a:r>
              <a:rPr lang="ru-RU" sz="2800" b="1" dirty="0" smtClean="0">
                <a:latin typeface="Times New Roman" pitchFamily="18" charset="0"/>
                <a:cs typeface="Times New Roman" pitchFamily="18" charset="0"/>
              </a:rPr>
              <a:t> Ибн </a:t>
            </a:r>
            <a:r>
              <a:rPr lang="ru-RU" sz="2800" b="1" dirty="0" err="1" smtClean="0">
                <a:latin typeface="Times New Roman" pitchFamily="18" charset="0"/>
                <a:cs typeface="Times New Roman" pitchFamily="18" charset="0"/>
              </a:rPr>
              <a:t>Сино</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Улуғбек</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Навоий</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ва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Бобурлар</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Бухорийлар</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Термизийлар</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авлодисиз</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Ана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шундай</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буюк</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ватандошларимиз</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яратган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бебаҳо билим</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ва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кашфиётлар</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бугун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ҳам бутун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инсониятга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хизмат</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қилмоқда.</a:t>
            </a:r>
            <a:endParaRPr lang="ru-RU"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922961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331" y="450166"/>
            <a:ext cx="10283483" cy="5781822"/>
          </a:xfrm>
        </p:spPr>
        <p:txBody>
          <a:bodyPr>
            <a:noAutofit/>
          </a:bodyPr>
          <a:lstStyle/>
          <a:p>
            <a:pPr algn="just"/>
            <a:r>
              <a:rPr lang="ru-RU" sz="3000" b="1" dirty="0" smtClean="0">
                <a:latin typeface="Times New Roman" pitchFamily="18" charset="0"/>
                <a:cs typeface="Times New Roman" pitchFamily="18" charset="0"/>
              </a:rPr>
              <a:t>	</a:t>
            </a:r>
            <a:br>
              <a:rPr lang="ru-RU" sz="3000" b="1" dirty="0" smtClean="0">
                <a:latin typeface="Times New Roman" pitchFamily="18" charset="0"/>
                <a:cs typeface="Times New Roman" pitchFamily="18" charset="0"/>
              </a:rPr>
            </a:br>
            <a:r>
              <a:rPr lang="ru-RU" sz="3000" b="1" dirty="0" smtClean="0">
                <a:latin typeface="Times New Roman" pitchFamily="18" charset="0"/>
                <a:cs typeface="Times New Roman" pitchFamily="18" charset="0"/>
              </a:rPr>
              <a:t/>
            </a:r>
            <a:br>
              <a:rPr lang="ru-RU" sz="3000" b="1" dirty="0" smtClean="0">
                <a:latin typeface="Times New Roman" pitchFamily="18" charset="0"/>
                <a:cs typeface="Times New Roman" pitchFamily="18" charset="0"/>
              </a:rPr>
            </a:br>
            <a:r>
              <a:rPr lang="ru-RU" sz="3000" b="1" dirty="0" smtClean="0">
                <a:latin typeface="Times New Roman" pitchFamily="18" charset="0"/>
                <a:cs typeface="Times New Roman" pitchFamily="18" charset="0"/>
              </a:rPr>
              <a:t>	</a:t>
            </a:r>
            <a:br>
              <a:rPr lang="ru-RU" sz="3000" b="1" dirty="0" smtClean="0">
                <a:latin typeface="Times New Roman" pitchFamily="18" charset="0"/>
                <a:cs typeface="Times New Roman" pitchFamily="18" charset="0"/>
              </a:rPr>
            </a:b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Президентимиз</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ўз</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сўзида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давом</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этар</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экан</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бу</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ўринда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қомусий олим</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Муҳаммад Хоразмий</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асос</a:t>
            </a:r>
            <a:r>
              <a:rPr lang="ru-RU" sz="3000" b="1" dirty="0" smtClean="0">
                <a:latin typeface="Times New Roman" pitchFamily="18" charset="0"/>
                <a:cs typeface="Times New Roman" pitchFamily="18" charset="0"/>
              </a:rPr>
              <a:t> солган </a:t>
            </a:r>
            <a:r>
              <a:rPr lang="ru-RU" sz="3000" b="1" dirty="0" err="1" smtClean="0">
                <a:latin typeface="Times New Roman" pitchFamily="18" charset="0"/>
                <a:cs typeface="Times New Roman" pitchFamily="18" charset="0"/>
              </a:rPr>
              <a:t>илм</a:t>
            </a:r>
            <a:r>
              <a:rPr lang="ru-RU" sz="3000" b="1" dirty="0" smtClean="0">
                <a:latin typeface="Times New Roman" pitchFamily="18" charset="0"/>
                <a:cs typeface="Times New Roman" pitchFamily="18" charset="0"/>
              </a:rPr>
              <a:t> – “алгоритм”ни </a:t>
            </a:r>
            <a:r>
              <a:rPr lang="ru-RU" sz="3000" b="1" dirty="0" err="1" smtClean="0">
                <a:latin typeface="Times New Roman" pitchFamily="18" charset="0"/>
                <a:cs typeface="Times New Roman" pitchFamily="18" charset="0"/>
              </a:rPr>
              <a:t>эслашнинг</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ўзи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кифоялигини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таъкидлади</a:t>
            </a:r>
            <a:r>
              <a:rPr lang="ru-RU" sz="3000" b="1" dirty="0" smtClean="0">
                <a:latin typeface="Times New Roman" pitchFamily="18" charset="0"/>
                <a:cs typeface="Times New Roman" pitchFamily="18" charset="0"/>
              </a:rPr>
              <a:t>. Ушбу </a:t>
            </a:r>
            <a:r>
              <a:rPr lang="ru-RU" sz="3000" b="1" dirty="0" err="1" smtClean="0">
                <a:latin typeface="Times New Roman" pitchFamily="18" charset="0"/>
                <a:cs typeface="Times New Roman" pitchFamily="18" charset="0"/>
              </a:rPr>
              <a:t>улуғ зотнинг</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беқиёс хизматларини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инсоният</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ҳамон миннатдорлик</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билан</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эсламоқда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Унинг</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оламшумул</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кашфиётлари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бугунги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ахборот</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технологияларини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яратишда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ҳам асос</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бўлган</a:t>
            </a:r>
            <a:r>
              <a:rPr lang="ru-RU" sz="3000" b="1" dirty="0" smtClean="0">
                <a:latin typeface="Times New Roman" pitchFamily="18" charset="0"/>
                <a:cs typeface="Times New Roman" pitchFamily="18" charset="0"/>
              </a:rPr>
              <a:t>.</a:t>
            </a:r>
            <a:br>
              <a:rPr lang="ru-RU" sz="3000" b="1" dirty="0" smtClean="0">
                <a:latin typeface="Times New Roman" pitchFamily="18" charset="0"/>
                <a:cs typeface="Times New Roman" pitchFamily="18" charset="0"/>
              </a:rPr>
            </a:br>
            <a:r>
              <a:rPr lang="ru-RU" sz="3000" b="1" dirty="0" smtClean="0">
                <a:latin typeface="Times New Roman" pitchFamily="18" charset="0"/>
                <a:cs typeface="Times New Roman" pitchFamily="18" charset="0"/>
              </a:rPr>
              <a:t>	</a:t>
            </a:r>
            <a:br>
              <a:rPr lang="ru-RU" sz="3000" b="1" dirty="0" smtClean="0">
                <a:latin typeface="Times New Roman" pitchFamily="18" charset="0"/>
                <a:cs typeface="Times New Roman" pitchFamily="18" charset="0"/>
              </a:rPr>
            </a:br>
            <a:endParaRPr lang="ru-RU"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1922961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3723" y="844062"/>
            <a:ext cx="10663312" cy="2940148"/>
          </a:xfrm>
        </p:spPr>
        <p:txBody>
          <a:bodyPr>
            <a:noAutofit/>
          </a:bodyPr>
          <a:lstStyle/>
          <a:p>
            <a:pPr algn="just"/>
            <a:r>
              <a:rPr lang="ru-RU" sz="2600" b="1" dirty="0" err="1" smtClean="0">
                <a:latin typeface="Times New Roman" pitchFamily="18" charset="0"/>
                <a:cs typeface="Times New Roman" pitchFamily="18" charset="0"/>
              </a:rPr>
              <a:t>Куни</a:t>
            </a:r>
            <a:r>
              <a:rPr lang="ru-RU" sz="2600" b="1" dirty="0" smtClean="0">
                <a:latin typeface="Times New Roman" pitchFamily="18" charset="0"/>
                <a:cs typeface="Times New Roman" pitchFamily="18" charset="0"/>
              </a:rPr>
              <a:t> кеча </a:t>
            </a:r>
            <a:r>
              <a:rPr lang="ru-RU" sz="2600" b="1" dirty="0" err="1" smtClean="0">
                <a:latin typeface="Times New Roman" pitchFamily="18" charset="0"/>
                <a:cs typeface="Times New Roman" pitchFamily="18" charset="0"/>
              </a:rPr>
              <a:t>олис</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Испаниянинг</a:t>
            </a:r>
            <a:r>
              <a:rPr lang="ru-RU" sz="2600" b="1" dirty="0" smtClean="0">
                <a:latin typeface="Times New Roman" pitchFamily="18" charset="0"/>
                <a:cs typeface="Times New Roman" pitchFamily="18" charset="0"/>
              </a:rPr>
              <a:t> Мадрид </a:t>
            </a:r>
            <a:r>
              <a:rPr lang="ru-RU" sz="2600" b="1" dirty="0" err="1" smtClean="0">
                <a:latin typeface="Times New Roman" pitchFamily="18" charset="0"/>
                <a:cs typeface="Times New Roman" pitchFamily="18" charset="0"/>
              </a:rPr>
              <a:t>шаҳридаги Комплутенсе</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университетида</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аллома</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бобомизнинг</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ҳайкали ўрнатилгани</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ҳам бу</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халқаро эътирофнинг</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яққол исботидир</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деди</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Шавкат</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Мирзиёев</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Машҳур аждодимиз</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хотирасига</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кўрсатилган</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бундай</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улкан</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эҳтиромни, биз</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айни</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вақтда халқимизга, унинг</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қадимий тарихи</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ва</a:t>
            </a:r>
            <a:r>
              <a:rPr lang="ru-RU" sz="2600" b="1" dirty="0" smtClean="0">
                <a:latin typeface="Times New Roman" pitchFamily="18" charset="0"/>
                <a:cs typeface="Times New Roman" pitchFamily="18" charset="0"/>
              </a:rPr>
              <a:t> бой </a:t>
            </a:r>
            <a:r>
              <a:rPr lang="ru-RU" sz="2600" b="1" dirty="0" err="1" smtClean="0">
                <a:latin typeface="Times New Roman" pitchFamily="18" charset="0"/>
                <a:cs typeface="Times New Roman" pitchFamily="18" charset="0"/>
              </a:rPr>
              <a:t>маданиятига</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кўрсатилган</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юксак</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ҳурмат рамзи</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сифатида</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қабул қилишимиз қайд этилди</a:t>
            </a:r>
            <a:r>
              <a:rPr lang="ru-RU" sz="2600" b="1" dirty="0" smtClean="0">
                <a:latin typeface="Times New Roman" pitchFamily="18" charset="0"/>
                <a:cs typeface="Times New Roman" pitchFamily="18" charset="0"/>
              </a:rPr>
              <a:t>.</a:t>
            </a:r>
            <a:br>
              <a:rPr lang="ru-RU" sz="2600" b="1" dirty="0" smtClean="0">
                <a:latin typeface="Times New Roman" pitchFamily="18" charset="0"/>
                <a:cs typeface="Times New Roman" pitchFamily="18" charset="0"/>
              </a:rPr>
            </a:br>
            <a:r>
              <a:rPr lang="ru-RU" sz="2600" b="1" dirty="0" smtClean="0">
                <a:latin typeface="Times New Roman" pitchFamily="18" charset="0"/>
                <a:cs typeface="Times New Roman" pitchFamily="18" charset="0"/>
              </a:rPr>
              <a:t/>
            </a:r>
            <a:br>
              <a:rPr lang="ru-RU" sz="2600" b="1" dirty="0" smtClean="0">
                <a:latin typeface="Times New Roman" pitchFamily="18" charset="0"/>
                <a:cs typeface="Times New Roman" pitchFamily="18" charset="0"/>
              </a:rPr>
            </a:br>
            <a:endParaRPr lang="ru-RU" sz="2600" b="1" dirty="0">
              <a:latin typeface="Times New Roman" pitchFamily="18" charset="0"/>
              <a:cs typeface="Times New Roman" pitchFamily="18" charset="0"/>
            </a:endParaRPr>
          </a:p>
        </p:txBody>
      </p:sp>
      <p:pic>
        <p:nvPicPr>
          <p:cNvPr id="3" name="Рисунок 2" descr="унивеситет.jpg"/>
          <p:cNvPicPr>
            <a:picLocks noChangeAspect="1"/>
          </p:cNvPicPr>
          <p:nvPr/>
        </p:nvPicPr>
        <p:blipFill>
          <a:blip r:embed="rId2"/>
          <a:stretch>
            <a:fillRect/>
          </a:stretch>
        </p:blipFill>
        <p:spPr>
          <a:xfrm>
            <a:off x="2071846" y="3277770"/>
            <a:ext cx="4400466" cy="2915309"/>
          </a:xfrm>
          <a:prstGeom prst="rect">
            <a:avLst/>
          </a:prstGeom>
        </p:spPr>
      </p:pic>
      <p:pic>
        <p:nvPicPr>
          <p:cNvPr id="4" name="Рисунок 3" descr="хоразмий.jpg"/>
          <p:cNvPicPr>
            <a:picLocks noChangeAspect="1"/>
          </p:cNvPicPr>
          <p:nvPr/>
        </p:nvPicPr>
        <p:blipFill>
          <a:blip r:embed="rId3"/>
          <a:stretch>
            <a:fillRect/>
          </a:stretch>
        </p:blipFill>
        <p:spPr>
          <a:xfrm>
            <a:off x="6499274" y="3299753"/>
            <a:ext cx="3656499" cy="2925199"/>
          </a:xfrm>
          <a:prstGeom prst="rect">
            <a:avLst/>
          </a:prstGeom>
        </p:spPr>
      </p:pic>
    </p:spTree>
    <p:extLst>
      <p:ext uri="{BB962C8B-B14F-4D97-AF65-F5344CB8AC3E}">
        <p14:creationId xmlns:p14="http://schemas.microsoft.com/office/powerpoint/2010/main" val="1922961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331" y="478301"/>
            <a:ext cx="10283483" cy="5894363"/>
          </a:xfrm>
        </p:spPr>
        <p:txBody>
          <a:bodyPr>
            <a:noAutofit/>
          </a:bodyPr>
          <a:lstStyle/>
          <a:p>
            <a:pPr algn="just"/>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Тошкент</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шаҳридаги </a:t>
            </a:r>
            <a:r>
              <a:rPr lang="ru-RU" sz="2800" b="1" dirty="0" smtClean="0">
                <a:latin typeface="Times New Roman" pitchFamily="18" charset="0"/>
                <a:cs typeface="Times New Roman" pitchFamily="18" charset="0"/>
              </a:rPr>
              <a:t>Президент </a:t>
            </a:r>
            <a:r>
              <a:rPr lang="ru-RU" sz="2800" b="1" dirty="0" err="1" smtClean="0">
                <a:latin typeface="Times New Roman" pitchFamily="18" charset="0"/>
                <a:cs typeface="Times New Roman" pitchFamily="18" charset="0"/>
              </a:rPr>
              <a:t>мактаби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ўқувчиси Фирдавс</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Абдуқаюмов</a:t>
            </a:r>
            <a:r>
              <a:rPr lang="ru-RU" sz="2800" b="1" dirty="0" smtClean="0">
                <a:latin typeface="Times New Roman" pitchFamily="18" charset="0"/>
                <a:cs typeface="Times New Roman" pitchFamily="18" charset="0"/>
              </a:rPr>
              <a:t> </a:t>
            </a:r>
            <a:r>
              <a:rPr lang="uz-Latn-UZ" sz="2800" b="1" dirty="0" smtClean="0">
                <a:latin typeface="Times New Roman" pitchFamily="18" charset="0"/>
                <a:cs typeface="Times New Roman" pitchFamily="18" charset="0"/>
              </a:rPr>
              <a:t>IELTS </a:t>
            </a:r>
            <a:r>
              <a:rPr lang="ru-RU" sz="2800" b="1" dirty="0" err="1" smtClean="0">
                <a:latin typeface="Times New Roman" pitchFamily="18" charset="0"/>
                <a:cs typeface="Times New Roman" pitchFamily="18" charset="0"/>
              </a:rPr>
              <a:t>дастури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бўйича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юқори </a:t>
            </a:r>
            <a:r>
              <a:rPr lang="ru-RU" sz="2800" b="1" dirty="0" smtClean="0">
                <a:latin typeface="Times New Roman" pitchFamily="18" charset="0"/>
                <a:cs typeface="Times New Roman" pitchFamily="18" charset="0"/>
              </a:rPr>
              <a:t>балл </a:t>
            </a:r>
            <a:r>
              <a:rPr lang="ru-RU" sz="2800" b="1" dirty="0" err="1" smtClean="0">
                <a:latin typeface="Times New Roman" pitchFamily="18" charset="0"/>
                <a:cs typeface="Times New Roman" pitchFamily="18" charset="0"/>
              </a:rPr>
              <a:t>тўплаб</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АҚШнинг Жон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Карролл</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университетида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таҳсил олиш</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учун</a:t>
            </a:r>
            <a:r>
              <a:rPr lang="ru-RU" sz="2800" b="1" dirty="0" smtClean="0">
                <a:latin typeface="Times New Roman" pitchFamily="18" charset="0"/>
                <a:cs typeface="Times New Roman" pitchFamily="18" charset="0"/>
              </a:rPr>
              <a:t> 96 </a:t>
            </a:r>
            <a:r>
              <a:rPr lang="ru-RU" sz="2800" b="1" dirty="0" err="1" smtClean="0">
                <a:latin typeface="Times New Roman" pitchFamily="18" charset="0"/>
                <a:cs typeface="Times New Roman" pitchFamily="18" charset="0"/>
              </a:rPr>
              <a:t>минг</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долларлик</a:t>
            </a:r>
            <a:r>
              <a:rPr lang="ru-RU" sz="2800" b="1" dirty="0" smtClean="0">
                <a:latin typeface="Times New Roman" pitchFamily="18" charset="0"/>
                <a:cs typeface="Times New Roman" pitchFamily="18" charset="0"/>
              </a:rPr>
              <a:t> грант </a:t>
            </a:r>
            <a:r>
              <a:rPr lang="ru-RU" sz="2800" b="1" dirty="0" err="1" smtClean="0">
                <a:latin typeface="Times New Roman" pitchFamily="18" charset="0"/>
                <a:cs typeface="Times New Roman" pitchFamily="18" charset="0"/>
              </a:rPr>
              <a:t>соҳибига айланди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Фирдавс</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ўғлимни, унинг</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ота-онаси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ва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ўқитувчиларини </a:t>
            </a:r>
            <a:r>
              <a:rPr lang="ru-RU" sz="2800" b="1" dirty="0" smtClean="0">
                <a:latin typeface="Times New Roman" pitchFamily="18" charset="0"/>
                <a:cs typeface="Times New Roman" pitchFamily="18" charset="0"/>
              </a:rPr>
              <a:t>чин </a:t>
            </a:r>
            <a:r>
              <a:rPr lang="ru-RU" sz="2800" b="1" dirty="0" err="1" smtClean="0">
                <a:latin typeface="Times New Roman" pitchFamily="18" charset="0"/>
                <a:cs typeface="Times New Roman" pitchFamily="18" charset="0"/>
              </a:rPr>
              <a:t>дилдан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табриклаб</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уларга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сиҳат-саломатлик</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янги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ютуқлар тилайман</a:t>
            </a:r>
            <a:r>
              <a:rPr lang="ru-RU" sz="2800" b="1" dirty="0" smtClean="0">
                <a:latin typeface="Times New Roman" pitchFamily="18" charset="0"/>
                <a:cs typeface="Times New Roman" pitchFamily="18" charset="0"/>
              </a:rPr>
              <a:t>.</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Фирдавснинг</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издошлари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сифатида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Тошкент</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шаҳридаги </a:t>
            </a:r>
            <a:r>
              <a:rPr lang="ru-RU" sz="2800" b="1" dirty="0" smtClean="0">
                <a:latin typeface="Times New Roman" pitchFamily="18" charset="0"/>
                <a:cs typeface="Times New Roman" pitchFamily="18" charset="0"/>
              </a:rPr>
              <a:t>Президент </a:t>
            </a:r>
            <a:r>
              <a:rPr lang="ru-RU" sz="2800" b="1" dirty="0" err="1" smtClean="0">
                <a:latin typeface="Times New Roman" pitchFamily="18" charset="0"/>
                <a:cs typeface="Times New Roman" pitchFamily="18" charset="0"/>
              </a:rPr>
              <a:t>мактабидан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Темур</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Сулаймонов</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Намангандаги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мактабдан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Мироншох</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Иномжонов</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ва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Азимжон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Алижонов</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ҳамда бошқа кўплаб</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ўқувчилар нуфузли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хорижий</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илм</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даргоҳларига қабул қилиндилар ва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уларнинг</a:t>
            </a:r>
            <a:r>
              <a:rPr lang="ru-RU" sz="2800" b="1" dirty="0" smtClean="0">
                <a:latin typeface="Times New Roman" pitchFamily="18" charset="0"/>
                <a:cs typeface="Times New Roman" pitchFamily="18" charset="0"/>
              </a:rPr>
              <a:t> сони кун </a:t>
            </a:r>
            <a:r>
              <a:rPr lang="ru-RU" sz="2800" b="1" dirty="0" err="1" smtClean="0">
                <a:latin typeface="Times New Roman" pitchFamily="18" charset="0"/>
                <a:cs typeface="Times New Roman" pitchFamily="18" charset="0"/>
              </a:rPr>
              <a:t>сайин</a:t>
            </a: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err="1" smtClean="0">
                <a:latin typeface="Times New Roman" pitchFamily="18" charset="0"/>
                <a:cs typeface="Times New Roman" pitchFamily="18" charset="0"/>
              </a:rPr>
              <a:t>ортиб</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бормоқда</a:t>
            </a:r>
            <a:r>
              <a:rPr lang="ru-RU" sz="2800" b="1" dirty="0" smtClean="0">
                <a:latin typeface="Times New Roman" pitchFamily="18" charset="0"/>
                <a:cs typeface="Times New Roman" pitchFamily="18" charset="0"/>
              </a:rPr>
              <a:t>.</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endParaRPr lang="ru-RU" sz="2600" b="1" dirty="0">
              <a:latin typeface="Times New Roman" pitchFamily="18" charset="0"/>
              <a:cs typeface="Times New Roman" pitchFamily="18" charset="0"/>
            </a:endParaRPr>
          </a:p>
        </p:txBody>
      </p:sp>
    </p:spTree>
    <p:extLst>
      <p:ext uri="{BB962C8B-B14F-4D97-AF65-F5344CB8AC3E}">
        <p14:creationId xmlns:p14="http://schemas.microsoft.com/office/powerpoint/2010/main" val="19229610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846</TotalTime>
  <Words>395</Words>
  <Application>Microsoft Office PowerPoint</Application>
  <PresentationFormat>Произвольный</PresentationFormat>
  <Paragraphs>27</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Натуральные материалы</vt:lpstr>
      <vt:lpstr> </vt:lpstr>
      <vt:lpstr>Презентация PowerPoint</vt:lpstr>
      <vt:lpstr>Презентация PowerPoint</vt:lpstr>
      <vt:lpstr>Презентация PowerPoint</vt:lpstr>
      <vt:lpstr>  Давлатимиз раҳбарининг ёшлар форумидаги иштироки, сўзлари ва ташаббуслари навқирон авлодга катта мотивация бағишламоқда.</vt:lpstr>
      <vt:lpstr>– Буюк аждодимиз Муҳаммад Хоразмийнинг бир ҳикмати бор: “Сўз – гул, иш – мева”. Ўйлайманки, бугун белгилаб оладиган режаларингиз қанчалик пишиқ-пухта бўлса, ишингиз ҳам шунчалик яхши самара беради, – деди Шавкат Мирзиёев. – Сизлар кўп китоб ўқиган, билимли авлод сифатида юртимиз ўтмишда жаҳон цивизилизацияси бешикларидан бири бўлганини яхши биласиз. Сиз Хоразмийлар, Фарғонийлар, Беруний ва Ибн Сино, Улуғбек, Навоий ва Бобурлар, Бухорийлар, Термизийлар авлодисиз. Ана шундай буюк ватандошларимиз яратган бебаҳо билим ва кашфиётлар бугун ҳам бутун инсониятга хизмат қилмоқда.</vt:lpstr>
      <vt:lpstr>       Президентимиз ўз сўзида давом этар экан, бу ўринда қомусий олим Муҳаммад Хоразмий асос солган илм – “алгоритм”ни эслашнинг ўзи кифоялигини таъкидлади. Ушбу улуғ зотнинг беқиёс хизматларини инсоният ҳамон миннатдорлик билан эсламоқда. Унинг оламшумул кашфиётлари бугунги ахборот технологияларини яратишда ҳам асос бўлган.   </vt:lpstr>
      <vt:lpstr>Куни кеча олис Испаниянинг Мадрид шаҳридаги Комплутенсе университетида аллома бобомизнинг ҳайкали ўрнатилгани ҳам бу халқаро эътирофнинг яққол исботидир, деди Шавкат Мирзиёев. Машҳур аждодимиз хотирасига кўрсатилган бундай улкан эҳтиромни, биз айни вақтда халқимизга, унинг қадимий тарихи ва бой маданиятига кўрсатилган юксак ҳурмат рамзи сифатида қабул қилишимиз қайд этилди.  </vt:lpstr>
      <vt:lpstr>  Тошкент шаҳридаги Президент мактаби ўқувчиси Фирдавс Абдуқаюмов IELTS дастури бўйича юқори балл тўплаб, АҚШнинг Жон Карролл университетида таҳсил олиш учун 96 минг долларлик грант соҳибига айланди. Фирдавс ўғлимни, унинг ота-онаси ва ўқитувчиларини чин дилдан табриклаб, уларга сиҳат-саломатлик, янги ютуқлар тилайман.  Фирдавснинг издошлари сифатида Тошкент шаҳридаги Президент мактабидан Темур Сулаймонов, Намангандаги мактабдан Мироншох Иномжонов ва Азимжон Алижонов ҳамда бошқа кўплаб ўқувчилар нуфузли хорижий илм даргоҳларига қабул қилиндилар ва уларнинг сони кун сайин ортиб бормоқда.  </vt:lpstr>
      <vt:lpstr>  Шавкат Мирзиёев умумхалқ ҳаракатига айланган беш муҳим ташаббусни амалга ошириш учун шароитларни яхшилаш масаласига тўхталиб ўтди. Шу мақсадда жойлардаги 459 та маданият марказини таъмирлаш ва жиҳозлашга доир алоҳида дастур ишлаб чиқиш вазифаси қўйилди.   – Бу муаммони албатта ҳал қиламиз, – деди Президент. – Лекин мени масаланинг бошқа жиҳати кўпроқ ўйлантиради. Маданият ва санъат йўналишида ўқишни тамомлаган ёшларимизнинг кўпчилиги пойтахтда қолишни афзал кўряпти. </vt:lpstr>
      <vt:lpstr>  Бу аҳволда, катта харажатлар эвазига жойларда барпо этилаётган маданият ва маърифат марказларида эртага ким ишлайди? Қишлоқлардаги ёш иқтидор эгаларини ким излаб топади, уларни ким тарбиялайди? Шу муносабат билан, вилоят ҳокимлари ҳар қайси туман ва шаҳардан 5 нафаргача ёшларни маданият ва санъат олийгоҳларида маҳаллий бюджет ҳисобидан ўқитади. Келгусида уларни ўз ҳудудида уй-жой ва мутахассислиги бўйича иш билан таъминлаш чораларини кўради. Истеъдодли болалар учун имконият яратиш, кўрик-танловларнинг ғолиб ва совриндорларини доимий қўллаб-қувватлаш муҳимлиги таъкидланди. </vt:lpstr>
      <vt:lpstr>   – Агар масалага чуқурроқ қарайдиган бўлсак, эртага мана шундай ёшлар, туман ёки шаҳарнинг “олтин фонди”га айланади ва шу ҳудуднинг обрўсини юксалтиришга хизмат қилади. Шунинг учун ҳар қайси туман ва шаҳар ҳокимига 10-15 нафар мана шундай истеъдодли ёшни саралаб, уларни ҳар томонлама тарбиялаш ва мунтазам рағбатлантириш тизимини йўлга қўйиш вазифаси топширилади, – деди  Шавкат Мирзиёев.   </vt:lpstr>
      <vt:lpstr> Давлатимиз раҳбари ёшлар замонавий илм-фан ва юқори технологияларни мукаммал эгаллаши зарурлиги, бунинг учун барча куч ва имкониятлар ишга солинишини айтиб ўтди. – Шу мақсадда таълим тизимида туб ислоҳотларни амалга оширяпмиз. Соҳада мутлақо янги тизим – Президент ва ижод мактаблари, математика, химия, биология фанлари бўйича махсус мактабларни ташкил этяпмиз. Ёшларимизга IT технологияларни чуқур ўргатадиган таълим масканларининг сони тобора кўпайиб бормоқда. Сўнгги уч йилда мамлакатимиз ёшлари нуфузли халқаро танлов ва мусобақаларда беш ярим мингтага яқин совринли ўринларни қўлга киритди. </vt:lpstr>
      <vt:lpstr>Презентация PowerPoint</vt:lpstr>
      <vt:lpstr>Презентация PowerPoint</vt:lpstr>
      <vt:lpstr>  – “Ҳунарли киши хор бўлмас”, дейди халқимиз. Аммо кейинги пайтда фарзандларимизнинг моҳир ҳунармандлар қўлида касб-ҳунар ўрганишига етарли эътибор берилмаяпти. Ваҳоланки, устоз кўрган ўғил-қизларимиз домласига муносиб бўлишга интилади, уларнинг кўмаги билан ҳаётда ўз ўрнини топади. Шу боис, ҳудудларда “устоз-шогирд” анъанасини кучайтирсак, ўйлайманки, нур устига нур бўлади. Бу ишга жалб этиладиган ҳунарманд усталарни Бандликка кўмаклашиш жамғармасидан моддий рағбатлантириш тизими жорий этилади, – дея таъкидлади Шавкат Мирзиёев.</vt:lpstr>
      <vt:lpstr> Давлатимиз раҳбари эркин иқтисодий зоналар бўйича мавжуд тажриба асосида, ҳудудларда Ёшлар кичик саноат зоналари ташкил этилишини эълон қилди. Бу саноат зоналарида ўсиб келаётган авлод вакилларининг бизнес лойиҳалари жойлаштирилади.   Ёшларнинг лойиҳаларини молиялаштириш учун Инвестициялар ва ташқи савдо вазирлиги қошида алоҳида жамғарма ташкил этилади ва унга 100 миллион доллар маблағ ажратилади. </vt:lpstr>
      <vt:lpstr>– Бугун ўз тенгдошларига ибрат бўлаётган, жамиятдаги янгиланишлар жараёнида фаол иштирок этаётган ёшларимиз жуда кўп. Лекин, ҳаётда ўз ўрнини топишга қийналаётган, адашган, кўмакка муҳтожлари ҳам йўқ эмас. Шунинг учун ёшлар, айниқса, уларнинг уюшмаган қатлами билан масъуллар ўртасида тўғридан-тўғри мулоқот ўрнатишга хизмат қиладиган “Ёшлар мурожаати” электрон платформасини яратиш вазифаси топширилади, – деди давлат раҳбари.</vt:lpstr>
      <vt:lpstr> Касб-ҳунар ҳамда тадбиркорлик кўникмаларига ўқитиш орқали махсус сертификат олган ёшларга Марказий банкнинг асосий ставкасидан 4 фоиз паст ставкада микрокредитлар ажратиш юзасидан зарур чоралар кўрилади. Бу кредитлар 7 йил муддатга 3 йил имтиёзли давр билан берилади.  Ўтган уч йил мобайнида мамлакатимиз бўйича 5 минг 100 тадан ортиқ намунали ёш оилага арзон уй-жойлар қурилиб, қарийб 200 миллиард сўм миқдорида бошланғич бадал пуллари тўлаб берилди. Бунинг мантиқий давоми сифатида 2021-2023 йилларда Ёшлар уйларини қуриш дастурини ишлаб чиқиб, амалга ошириш вазифаси белгиланди.</vt:lpstr>
      <vt:lpstr>  Кейинги йилдан олий таълим муассасаларига кириш имтиҳонларида энг юқори балл тўплаган 200 нафар ёш учун Президент гранти жорий этилади. Агар мавжуд Президент стипендияси фақат бир ўқув йили учун мўлжалланган бўлса, ушбу грант маблағлари тўрт йил давомида тўлаб борилади.   Шунингдек, келгуси ўқув йилидан бошлаб республикамиздаги хорижий олий ўқув юртларининг бакалавриат босқичи талабалари учун ҳам Президент ва давлат стипендиялари жорий этилади. Чунки бундай таълим масканларида ўқиётган ёшлар ҳам ўзимизнинг фарзандларимиз. </vt:lpstr>
      <vt:lpstr>  Илм йўлини танлаган иқтидорли ёшларимизни қўллаб-қувватлаш мақсадида кейинги йилдан бошлаб магистратура ва докторантура босқичлари учун Президент стипендияси квотасини икки баробарга оширамиз. Ишончим комилки, бундай имконият ва имтиёзларга аввало янги Ренессанс пойдеворининг бунёдкорлари сазовор бўлади, – дея таъкидлади давлатимиз раҳбари.   Икки ва ундан ортиқ фарзанди олий ўқув юртида шартнома асосида ўқиётган оилаларга имтиёзли таълим кредити бериш йўлга қўйилиши айтилди.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Itimoiy</dc:creator>
  <cp:lastModifiedBy>HOME</cp:lastModifiedBy>
  <cp:revision>120</cp:revision>
  <cp:lastPrinted>2020-01-25T16:38:15Z</cp:lastPrinted>
  <dcterms:created xsi:type="dcterms:W3CDTF">2020-01-25T13:44:22Z</dcterms:created>
  <dcterms:modified xsi:type="dcterms:W3CDTF">2021-01-25T11:39:06Z</dcterms:modified>
</cp:coreProperties>
</file>