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gs+xml" PartName="/ppt/tags/tag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sldIdLst>
    <p:sldId id="282" r:id="rId2"/>
    <p:sldId id="283" r:id="rId3"/>
    <p:sldId id="322" r:id="rId4"/>
    <p:sldId id="323" r:id="rId5"/>
    <p:sldId id="324" r:id="rId6"/>
    <p:sldId id="325" r:id="rId7"/>
    <p:sldId id="284" r:id="rId8"/>
    <p:sldId id="304" r:id="rId9"/>
    <p:sldId id="305" r:id="rId10"/>
    <p:sldId id="318" r:id="rId11"/>
    <p:sldId id="307" r:id="rId12"/>
    <p:sldId id="319" r:id="rId13"/>
    <p:sldId id="308" r:id="rId14"/>
    <p:sldId id="309" r:id="rId15"/>
    <p:sldId id="342" r:id="rId16"/>
    <p:sldId id="310" r:id="rId17"/>
    <p:sldId id="311" r:id="rId18"/>
    <p:sldId id="314" r:id="rId19"/>
    <p:sldId id="317" r:id="rId20"/>
    <p:sldId id="326" r:id="rId21"/>
    <p:sldId id="331" r:id="rId22"/>
    <p:sldId id="332" r:id="rId23"/>
    <p:sldId id="333" r:id="rId24"/>
    <p:sldId id="334" r:id="rId25"/>
    <p:sldId id="335" r:id="rId26"/>
    <p:sldId id="336" r:id="rId27"/>
    <p:sldId id="337" r:id="rId28"/>
    <p:sldId id="338" r:id="rId29"/>
    <p:sldId id="339" r:id="rId30"/>
    <p:sldId id="340" r:id="rId31"/>
    <p:sldId id="341" r:id="rId32"/>
  </p:sldIdLst>
  <p:sldSz cx="12192000" cy="6858000"/>
  <p:notesSz cx="6858000" cy="9144000"/>
  <p:custDataLst>
    <p:tags r:id="rId3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snapToGrid="0">
      <p:cViewPr>
        <p:scale>
          <a:sx n="70" d="100"/>
          <a:sy n="70" d="100"/>
        </p:scale>
        <p:origin x="-708" y="-114"/>
      </p:cViewPr>
      <p:guideLst>
        <p:guide orient="horz" pos="2160"/>
        <p:guide pos="384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740A5-6D10-4FCE-8CF5-163737604D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F3D29114-1501-4284-A805-E29E17908776}">
      <dgm:prSet phldrT="[Текст]" custT="1"/>
      <dgm:spPr/>
      <dgm:t>
        <a:bodyPr/>
        <a:lstStyle/>
        <a:p>
          <a:pPr>
            <a:lnSpc>
              <a:spcPct val="100000"/>
            </a:lnSpc>
          </a:pPr>
          <a:r>
            <a:rPr lang="uz-Cyrl-UZ" sz="16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 билан қамров даражаси пастлигича </a:t>
          </a:r>
          <a:r>
            <a:rPr lang="uz-Cyrl-UZ" sz="1600" b="1" dirty="0" smtClean="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(20 фоиз) </a:t>
          </a:r>
          <a:r>
            <a:rPr lang="uz-Cyrl-UZ" sz="16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қолмоқда;</a:t>
          </a:r>
          <a:endParaRPr lang="ru-RU" sz="1600" dirty="0">
            <a:effectLst>
              <a:outerShdw blurRad="38100" dist="38100" dir="2700000" algn="tl">
                <a:srgbClr val="000000">
                  <a:alpha val="43137"/>
                </a:srgbClr>
              </a:outerShdw>
            </a:effectLst>
          </a:endParaRPr>
        </a:p>
      </dgm:t>
    </dgm:pt>
    <dgm:pt modelId="{52084E42-4860-4F0F-B794-4FBA4D870ABA}" type="parTrans" cxnId="{7365F0D7-DFBB-4225-89B7-3D4F1132AD45}">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D204E16F-8754-49FA-9EF6-71FA3996DF12}" type="sibTrans" cxnId="{7365F0D7-DFBB-4225-89B7-3D4F1132AD45}">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C75C3003-213A-47A1-9D4C-6C10C20FD243}">
      <dgm:prSet custT="1"/>
      <dgm:spPr/>
      <dgm:t>
        <a:bodyPr/>
        <a:lstStyle/>
        <a:p>
          <a:pPr>
            <a:lnSpc>
              <a:spcPct val="100000"/>
            </a:lnSpc>
          </a:pPr>
          <a:r>
            <a:rPr lang="uz-Cyrl-UZ" sz="16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амалдаги малака талаблари, ўқув режа ва дастурлари мазмун жиҳатидан битирувчиларда амалий кўникмаларни шакллантиришга йўналтирилмаган, ўқув режаларида номутахассислик фанлари улуши юқорилигича қолмоқда;</a:t>
          </a:r>
          <a:endParaRPr lang="ru-RU"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4B91DCF2-C138-4D3C-A083-FA8F53FBE67E}" type="parTrans" cxnId="{851A3079-B052-4952-BFF1-63492264BCFB}">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33E3FC4E-171B-4FF0-9EB1-BD76506E77CE}" type="sibTrans" cxnId="{851A3079-B052-4952-BFF1-63492264BCFB}">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08AA3A60-C251-4D92-A8AF-5579403194D6}">
      <dgm:prSet custT="1"/>
      <dgm:spPr/>
      <dgm:t>
        <a:bodyPr/>
        <a:lstStyle/>
        <a:p>
          <a:pPr>
            <a:lnSpc>
              <a:spcPct val="100000"/>
            </a:lnSpc>
          </a:pPr>
          <a:r>
            <a:rPr lang="uz-Cyrl-UZ" sz="16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 муассасалари ва кадрлар буюртмачилари билан ўзаро ҳамкорликда кадрлар тайёрлаш бўйича ишлар самарали йўлга қўйилмаган, иш берувчиларнинг олий таълим мазмунини шакллантиришдаги иштироки етарли эмас;</a:t>
          </a:r>
          <a:endParaRPr lang="ru-RU"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DFDC628A-A189-45DC-A23A-3D0C7B18B329}" type="parTrans" cxnId="{11D6ACEE-BF48-4685-BD29-8C274355E7ED}">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592B78F9-28AE-4E23-9507-7E68FF012AAD}" type="sibTrans" cxnId="{11D6ACEE-BF48-4685-BD29-8C274355E7ED}">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F144F9F4-DAB8-4FD0-99BB-14DC70C0368D}">
      <dgm:prSet custT="1"/>
      <dgm:spPr/>
      <dgm:t>
        <a:bodyPr/>
        <a:lstStyle/>
        <a:p>
          <a:pPr>
            <a:lnSpc>
              <a:spcPct val="100000"/>
            </a:lnSpc>
          </a:pPr>
          <a:r>
            <a:rPr lang="uz-Cyrl-UZ" sz="16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талабаларда танқидий фикрлаш, ахборотни мустақил излаш ва таҳлил қилиш кўникмалари шакллантирилмаган; </a:t>
          </a:r>
          <a:endParaRPr lang="ru-RU"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3E6B75AB-C00F-420C-A4DA-0EFA16F774EA}" type="parTrans" cxnId="{4D568FB5-F77A-4FA7-9C1F-73095F95DFD8}">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7295FCAC-2760-417E-9948-F051C3ED1657}" type="sibTrans" cxnId="{4D568FB5-F77A-4FA7-9C1F-73095F95DFD8}">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35521D67-86BF-47C2-AD23-C6437A72B50B}">
      <dgm:prSet custT="1"/>
      <dgm:spPr/>
      <dgm:t>
        <a:bodyPr/>
        <a:lstStyle/>
        <a:p>
          <a:pPr>
            <a:lnSpc>
              <a:spcPct val="100000"/>
            </a:lnSpc>
          </a:pPr>
          <a:r>
            <a:rPr lang="uz-Cyrl-UZ" sz="16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ишлаб чиқариш корхоналарида амалий машғулотлар самарали ташкил этилмаган, тайёрланаётган мутахассислар малакавий даражаси меҳнат бозорининг замонавий талабларига етарлича жавоб бермайди;</a:t>
          </a:r>
          <a:endParaRPr lang="ru-RU"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922CD1A4-B29F-4B03-A543-20363F013C28}" type="parTrans" cxnId="{1A89825C-B0C6-4891-A5BA-2BA793DF4D41}">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4CF8D80B-72CF-4F1E-8E1D-BB481B66E259}" type="sibTrans" cxnId="{1A89825C-B0C6-4891-A5BA-2BA793DF4D41}">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DCD3BA27-4E66-4413-BD19-85690579D94E}" type="pres">
      <dgm:prSet presAssocID="{CCE740A5-6D10-4FCE-8CF5-163737604D37}" presName="linear" presStyleCnt="0">
        <dgm:presLayoutVars>
          <dgm:animLvl val="lvl"/>
          <dgm:resizeHandles val="exact"/>
        </dgm:presLayoutVars>
      </dgm:prSet>
      <dgm:spPr/>
      <dgm:t>
        <a:bodyPr/>
        <a:lstStyle/>
        <a:p>
          <a:endParaRPr lang="ru-RU"/>
        </a:p>
      </dgm:t>
    </dgm:pt>
    <dgm:pt modelId="{7C190DB8-8B82-4A2D-A104-1389E6B5AF6F}" type="pres">
      <dgm:prSet presAssocID="{F3D29114-1501-4284-A805-E29E17908776}" presName="parentText" presStyleLbl="node1" presStyleIdx="0" presStyleCnt="5">
        <dgm:presLayoutVars>
          <dgm:chMax val="0"/>
          <dgm:bulletEnabled val="1"/>
        </dgm:presLayoutVars>
      </dgm:prSet>
      <dgm:spPr/>
      <dgm:t>
        <a:bodyPr/>
        <a:lstStyle/>
        <a:p>
          <a:endParaRPr lang="ru-RU"/>
        </a:p>
      </dgm:t>
    </dgm:pt>
    <dgm:pt modelId="{8EE4AE9E-9B37-4053-BBA9-E2A40509C94F}" type="pres">
      <dgm:prSet presAssocID="{D204E16F-8754-49FA-9EF6-71FA3996DF12}" presName="spacer" presStyleCnt="0"/>
      <dgm:spPr/>
    </dgm:pt>
    <dgm:pt modelId="{9F5DE629-E69A-4949-A34F-8E0C1B5E4FE0}" type="pres">
      <dgm:prSet presAssocID="{C75C3003-213A-47A1-9D4C-6C10C20FD243}" presName="parentText" presStyleLbl="node1" presStyleIdx="1" presStyleCnt="5">
        <dgm:presLayoutVars>
          <dgm:chMax val="0"/>
          <dgm:bulletEnabled val="1"/>
        </dgm:presLayoutVars>
      </dgm:prSet>
      <dgm:spPr/>
      <dgm:t>
        <a:bodyPr/>
        <a:lstStyle/>
        <a:p>
          <a:endParaRPr lang="ru-RU"/>
        </a:p>
      </dgm:t>
    </dgm:pt>
    <dgm:pt modelId="{48E5AAAA-0C4D-492F-9A66-30BD176C7A6F}" type="pres">
      <dgm:prSet presAssocID="{33E3FC4E-171B-4FF0-9EB1-BD76506E77CE}" presName="spacer" presStyleCnt="0"/>
      <dgm:spPr/>
    </dgm:pt>
    <dgm:pt modelId="{5666D9EC-B5D7-48FE-99A7-C6720970A6BB}" type="pres">
      <dgm:prSet presAssocID="{08AA3A60-C251-4D92-A8AF-5579403194D6}" presName="parentText" presStyleLbl="node1" presStyleIdx="2" presStyleCnt="5">
        <dgm:presLayoutVars>
          <dgm:chMax val="0"/>
          <dgm:bulletEnabled val="1"/>
        </dgm:presLayoutVars>
      </dgm:prSet>
      <dgm:spPr/>
      <dgm:t>
        <a:bodyPr/>
        <a:lstStyle/>
        <a:p>
          <a:endParaRPr lang="ru-RU"/>
        </a:p>
      </dgm:t>
    </dgm:pt>
    <dgm:pt modelId="{27CE6582-4553-4A58-94BE-662828862DEE}" type="pres">
      <dgm:prSet presAssocID="{592B78F9-28AE-4E23-9507-7E68FF012AAD}" presName="spacer" presStyleCnt="0"/>
      <dgm:spPr/>
    </dgm:pt>
    <dgm:pt modelId="{4FF26BA8-5658-4560-89CF-AE6790B38136}" type="pres">
      <dgm:prSet presAssocID="{F144F9F4-DAB8-4FD0-99BB-14DC70C0368D}" presName="parentText" presStyleLbl="node1" presStyleIdx="3" presStyleCnt="5">
        <dgm:presLayoutVars>
          <dgm:chMax val="0"/>
          <dgm:bulletEnabled val="1"/>
        </dgm:presLayoutVars>
      </dgm:prSet>
      <dgm:spPr/>
      <dgm:t>
        <a:bodyPr/>
        <a:lstStyle/>
        <a:p>
          <a:endParaRPr lang="ru-RU"/>
        </a:p>
      </dgm:t>
    </dgm:pt>
    <dgm:pt modelId="{E8BAE5A1-7A4C-4200-9672-CC647B3B8BA5}" type="pres">
      <dgm:prSet presAssocID="{7295FCAC-2760-417E-9948-F051C3ED1657}" presName="spacer" presStyleCnt="0"/>
      <dgm:spPr/>
    </dgm:pt>
    <dgm:pt modelId="{9B9AD674-E828-49A3-82EE-82D4F4A226B9}" type="pres">
      <dgm:prSet presAssocID="{35521D67-86BF-47C2-AD23-C6437A72B50B}" presName="parentText" presStyleLbl="node1" presStyleIdx="4" presStyleCnt="5">
        <dgm:presLayoutVars>
          <dgm:chMax val="0"/>
          <dgm:bulletEnabled val="1"/>
        </dgm:presLayoutVars>
      </dgm:prSet>
      <dgm:spPr/>
      <dgm:t>
        <a:bodyPr/>
        <a:lstStyle/>
        <a:p>
          <a:endParaRPr lang="ru-RU"/>
        </a:p>
      </dgm:t>
    </dgm:pt>
  </dgm:ptLst>
  <dgm:cxnLst>
    <dgm:cxn modelId="{851A3079-B052-4952-BFF1-63492264BCFB}" srcId="{CCE740A5-6D10-4FCE-8CF5-163737604D37}" destId="{C75C3003-213A-47A1-9D4C-6C10C20FD243}" srcOrd="1" destOrd="0" parTransId="{4B91DCF2-C138-4D3C-A083-FA8F53FBE67E}" sibTransId="{33E3FC4E-171B-4FF0-9EB1-BD76506E77CE}"/>
    <dgm:cxn modelId="{01C15ED1-040B-4D1F-8BB6-8073115AC40F}" type="presOf" srcId="{35521D67-86BF-47C2-AD23-C6437A72B50B}" destId="{9B9AD674-E828-49A3-82EE-82D4F4A226B9}" srcOrd="0" destOrd="0" presId="urn:microsoft.com/office/officeart/2005/8/layout/vList2"/>
    <dgm:cxn modelId="{20262DE9-0382-47E6-8EF5-07FAB0386DD6}" type="presOf" srcId="{C75C3003-213A-47A1-9D4C-6C10C20FD243}" destId="{9F5DE629-E69A-4949-A34F-8E0C1B5E4FE0}" srcOrd="0" destOrd="0" presId="urn:microsoft.com/office/officeart/2005/8/layout/vList2"/>
    <dgm:cxn modelId="{384A610D-F7E3-487E-84E1-6264FF5C7FBB}" type="presOf" srcId="{F144F9F4-DAB8-4FD0-99BB-14DC70C0368D}" destId="{4FF26BA8-5658-4560-89CF-AE6790B38136}" srcOrd="0" destOrd="0" presId="urn:microsoft.com/office/officeart/2005/8/layout/vList2"/>
    <dgm:cxn modelId="{7365F0D7-DFBB-4225-89B7-3D4F1132AD45}" srcId="{CCE740A5-6D10-4FCE-8CF5-163737604D37}" destId="{F3D29114-1501-4284-A805-E29E17908776}" srcOrd="0" destOrd="0" parTransId="{52084E42-4860-4F0F-B794-4FBA4D870ABA}" sibTransId="{D204E16F-8754-49FA-9EF6-71FA3996DF12}"/>
    <dgm:cxn modelId="{E2A2AA48-F9C7-4214-B8C4-54473611F59C}" type="presOf" srcId="{08AA3A60-C251-4D92-A8AF-5579403194D6}" destId="{5666D9EC-B5D7-48FE-99A7-C6720970A6BB}" srcOrd="0" destOrd="0" presId="urn:microsoft.com/office/officeart/2005/8/layout/vList2"/>
    <dgm:cxn modelId="{C2F165F8-F487-410C-A264-4B855083B498}" type="presOf" srcId="{CCE740A5-6D10-4FCE-8CF5-163737604D37}" destId="{DCD3BA27-4E66-4413-BD19-85690579D94E}" srcOrd="0" destOrd="0" presId="urn:microsoft.com/office/officeart/2005/8/layout/vList2"/>
    <dgm:cxn modelId="{11D6ACEE-BF48-4685-BD29-8C274355E7ED}" srcId="{CCE740A5-6D10-4FCE-8CF5-163737604D37}" destId="{08AA3A60-C251-4D92-A8AF-5579403194D6}" srcOrd="2" destOrd="0" parTransId="{DFDC628A-A189-45DC-A23A-3D0C7B18B329}" sibTransId="{592B78F9-28AE-4E23-9507-7E68FF012AAD}"/>
    <dgm:cxn modelId="{1A89825C-B0C6-4891-A5BA-2BA793DF4D41}" srcId="{CCE740A5-6D10-4FCE-8CF5-163737604D37}" destId="{35521D67-86BF-47C2-AD23-C6437A72B50B}" srcOrd="4" destOrd="0" parTransId="{922CD1A4-B29F-4B03-A543-20363F013C28}" sibTransId="{4CF8D80B-72CF-4F1E-8E1D-BB481B66E259}"/>
    <dgm:cxn modelId="{4D568FB5-F77A-4FA7-9C1F-73095F95DFD8}" srcId="{CCE740A5-6D10-4FCE-8CF5-163737604D37}" destId="{F144F9F4-DAB8-4FD0-99BB-14DC70C0368D}" srcOrd="3" destOrd="0" parTransId="{3E6B75AB-C00F-420C-A4DA-0EFA16F774EA}" sibTransId="{7295FCAC-2760-417E-9948-F051C3ED1657}"/>
    <dgm:cxn modelId="{ED4DC005-9002-4BF1-B83E-559AE23302FF}" type="presOf" srcId="{F3D29114-1501-4284-A805-E29E17908776}" destId="{7C190DB8-8B82-4A2D-A104-1389E6B5AF6F}" srcOrd="0" destOrd="0" presId="urn:microsoft.com/office/officeart/2005/8/layout/vList2"/>
    <dgm:cxn modelId="{05C6A224-77A5-40AC-987F-528EB6F0E567}" type="presParOf" srcId="{DCD3BA27-4E66-4413-BD19-85690579D94E}" destId="{7C190DB8-8B82-4A2D-A104-1389E6B5AF6F}" srcOrd="0" destOrd="0" presId="urn:microsoft.com/office/officeart/2005/8/layout/vList2"/>
    <dgm:cxn modelId="{D4D1738B-AF77-4867-BDBF-FAB5F3D42097}" type="presParOf" srcId="{DCD3BA27-4E66-4413-BD19-85690579D94E}" destId="{8EE4AE9E-9B37-4053-BBA9-E2A40509C94F}" srcOrd="1" destOrd="0" presId="urn:microsoft.com/office/officeart/2005/8/layout/vList2"/>
    <dgm:cxn modelId="{58BB01C1-5D99-4CAF-8BB5-AF961532EABE}" type="presParOf" srcId="{DCD3BA27-4E66-4413-BD19-85690579D94E}" destId="{9F5DE629-E69A-4949-A34F-8E0C1B5E4FE0}" srcOrd="2" destOrd="0" presId="urn:microsoft.com/office/officeart/2005/8/layout/vList2"/>
    <dgm:cxn modelId="{483081C4-C9DE-440A-859F-E22550B0B245}" type="presParOf" srcId="{DCD3BA27-4E66-4413-BD19-85690579D94E}" destId="{48E5AAAA-0C4D-492F-9A66-30BD176C7A6F}" srcOrd="3" destOrd="0" presId="urn:microsoft.com/office/officeart/2005/8/layout/vList2"/>
    <dgm:cxn modelId="{A0580CA1-91B0-42F2-8B91-3CD9465E99E2}" type="presParOf" srcId="{DCD3BA27-4E66-4413-BD19-85690579D94E}" destId="{5666D9EC-B5D7-48FE-99A7-C6720970A6BB}" srcOrd="4" destOrd="0" presId="urn:microsoft.com/office/officeart/2005/8/layout/vList2"/>
    <dgm:cxn modelId="{75ACC7BE-40E9-4867-9806-08CBBE74D6DC}" type="presParOf" srcId="{DCD3BA27-4E66-4413-BD19-85690579D94E}" destId="{27CE6582-4553-4A58-94BE-662828862DEE}" srcOrd="5" destOrd="0" presId="urn:microsoft.com/office/officeart/2005/8/layout/vList2"/>
    <dgm:cxn modelId="{6E6891EA-ACD3-4D73-97D6-3689364E0DB5}" type="presParOf" srcId="{DCD3BA27-4E66-4413-BD19-85690579D94E}" destId="{4FF26BA8-5658-4560-89CF-AE6790B38136}" srcOrd="6" destOrd="0" presId="urn:microsoft.com/office/officeart/2005/8/layout/vList2"/>
    <dgm:cxn modelId="{828B39FB-4A67-4EE0-B0F6-8CFC8ADD3E0D}" type="presParOf" srcId="{DCD3BA27-4E66-4413-BD19-85690579D94E}" destId="{E8BAE5A1-7A4C-4200-9672-CC647B3B8BA5}" srcOrd="7" destOrd="0" presId="urn:microsoft.com/office/officeart/2005/8/layout/vList2"/>
    <dgm:cxn modelId="{5281F219-26A3-47AB-A638-05D3E38CFF90}" type="presParOf" srcId="{DCD3BA27-4E66-4413-BD19-85690579D94E}" destId="{9B9AD674-E828-49A3-82EE-82D4F4A226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740A5-6D10-4FCE-8CF5-163737604D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F3D29114-1501-4284-A805-E29E17908776}">
      <dgm:prSet phldrT="[Текст]" custT="1"/>
      <dgm:spPr/>
      <dgm:t>
        <a:bodyPr/>
        <a:lstStyle/>
        <a:p>
          <a:pPr>
            <a:lnSpc>
              <a:spcPct val="100000"/>
            </a:lnSpc>
          </a:pPr>
          <a:r>
            <a:rPr lang="uz-Cyrl-UZ" sz="16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профессор-ўқитувчиларнинг хорижий тиллар ва ахборот-коммуникация технологияларини ўзлаштириш даражаси пастлиги сабабли уларнинг касбий маҳорати бугунги кун талабларидан ортда қолмоқда;</a:t>
          </a:r>
          <a:endParaRPr lang="ru-RU" sz="1600" dirty="0">
            <a:effectLst>
              <a:outerShdw blurRad="38100" dist="38100" dir="2700000" algn="tl">
                <a:srgbClr val="000000">
                  <a:alpha val="43137"/>
                </a:srgbClr>
              </a:outerShdw>
            </a:effectLst>
          </a:endParaRPr>
        </a:p>
      </dgm:t>
    </dgm:pt>
    <dgm:pt modelId="{52084E42-4860-4F0F-B794-4FBA4D870ABA}" type="parTrans" cxnId="{7365F0D7-DFBB-4225-89B7-3D4F1132AD45}">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D204E16F-8754-49FA-9EF6-71FA3996DF12}" type="sibTrans" cxnId="{7365F0D7-DFBB-4225-89B7-3D4F1132AD45}">
      <dgm:prSet/>
      <dgm:spPr/>
      <dgm:t>
        <a:bodyPr/>
        <a:lstStyle/>
        <a:p>
          <a:pPr>
            <a:lnSpc>
              <a:spcPct val="100000"/>
            </a:lnSpc>
          </a:pPr>
          <a:endParaRPr lang="ru-RU" sz="1600">
            <a:effectLst>
              <a:outerShdw blurRad="38100" dist="38100" dir="2700000" algn="tl">
                <a:srgbClr val="000000">
                  <a:alpha val="43137"/>
                </a:srgbClr>
              </a:outerShdw>
            </a:effectLst>
          </a:endParaRPr>
        </a:p>
      </dgm:t>
    </dgm:pt>
    <dgm:pt modelId="{2D6772CC-8342-453F-8F4B-801A570F94E5}">
      <dgm:prSet custT="1"/>
      <dgm:spPr/>
      <dgm:t>
        <a:bodyPr/>
        <a:lstStyle/>
        <a:p>
          <a:r>
            <a:rPr lang="uz-Cyrl-UZ" sz="16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ўқув адабиётлари етишмовчилиги сақланиб қолиб, мавжудларининг аксарият қисми замон талабларига жавоб бермайди, ўқув адабиётлари сифатини яхшилаш, хорижий адабиётлардан қўшимча ёки муқобил ўқув адабиётлари сифатида фойдаланиш ишлари етарли даражада ташкил этилмаган;</a:t>
          </a:r>
          <a:endParaRPr lang="ru-RU"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F03D5B3A-505D-4937-BE7B-EB5AF8F9825B}" type="parTrans" cxnId="{62DD9F77-2DEE-4472-AA8A-64D559097370}">
      <dgm:prSet/>
      <dgm:spPr/>
      <dgm:t>
        <a:bodyPr/>
        <a:lstStyle/>
        <a:p>
          <a:endParaRPr lang="ru-RU" sz="1600">
            <a:effectLst>
              <a:outerShdw blurRad="38100" dist="38100" dir="2700000" algn="tl">
                <a:srgbClr val="000000">
                  <a:alpha val="43137"/>
                </a:srgbClr>
              </a:outerShdw>
            </a:effectLst>
          </a:endParaRPr>
        </a:p>
      </dgm:t>
    </dgm:pt>
    <dgm:pt modelId="{5F8333A9-5818-40CA-85C6-3491E67B06AA}" type="sibTrans" cxnId="{62DD9F77-2DEE-4472-AA8A-64D559097370}">
      <dgm:prSet/>
      <dgm:spPr/>
      <dgm:t>
        <a:bodyPr/>
        <a:lstStyle/>
        <a:p>
          <a:endParaRPr lang="ru-RU" sz="1600">
            <a:effectLst>
              <a:outerShdw blurRad="38100" dist="38100" dir="2700000" algn="tl">
                <a:srgbClr val="000000">
                  <a:alpha val="43137"/>
                </a:srgbClr>
              </a:outerShdw>
            </a:effectLst>
          </a:endParaRPr>
        </a:p>
      </dgm:t>
    </dgm:pt>
    <dgm:pt modelId="{440C9A19-70DD-4005-AF5E-F625DC0B450C}">
      <dgm:prSet custT="1"/>
      <dgm:spPr/>
      <dgm:t>
        <a:bodyPr/>
        <a:lstStyle/>
        <a:p>
          <a:r>
            <a:rPr lang="uz-Cyrl-UZ" sz="16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 муассасаларида фан олимпиадаларини ўтказишнинг шаффоф механизмлари жорий этилмаган, олимпиадалар ғолиблари билан тизимли равишда ишлаш йўлга қўйилмаган;</a:t>
          </a:r>
          <a:endParaRPr lang="ru-RU"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47FE5C29-D0F3-4244-B205-6E5A971C6B37}" type="parTrans" cxnId="{F0831409-07E7-4958-9E10-CEF02C8A7D67}">
      <dgm:prSet/>
      <dgm:spPr/>
      <dgm:t>
        <a:bodyPr/>
        <a:lstStyle/>
        <a:p>
          <a:endParaRPr lang="ru-RU" sz="1600">
            <a:effectLst>
              <a:outerShdw blurRad="38100" dist="38100" dir="2700000" algn="tl">
                <a:srgbClr val="000000">
                  <a:alpha val="43137"/>
                </a:srgbClr>
              </a:outerShdw>
            </a:effectLst>
          </a:endParaRPr>
        </a:p>
      </dgm:t>
    </dgm:pt>
    <dgm:pt modelId="{A24D00DC-D8BA-4F52-BE2F-4258A9DA8926}" type="sibTrans" cxnId="{F0831409-07E7-4958-9E10-CEF02C8A7D67}">
      <dgm:prSet/>
      <dgm:spPr/>
      <dgm:t>
        <a:bodyPr/>
        <a:lstStyle/>
        <a:p>
          <a:endParaRPr lang="ru-RU" sz="1600">
            <a:effectLst>
              <a:outerShdw blurRad="38100" dist="38100" dir="2700000" algn="tl">
                <a:srgbClr val="000000">
                  <a:alpha val="43137"/>
                </a:srgbClr>
              </a:outerShdw>
            </a:effectLst>
          </a:endParaRPr>
        </a:p>
      </dgm:t>
    </dgm:pt>
    <dgm:pt modelId="{4EA05916-21C4-4FD7-974C-BFD0381C8FA0}">
      <dgm:prSet custT="1"/>
      <dgm:spPr/>
      <dgm:t>
        <a:bodyPr/>
        <a:lstStyle/>
        <a:p>
          <a:r>
            <a:rPr lang="uz-Cyrl-UZ" sz="16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иқтидорли ёшлар орасидан олий таълим муассасаларига талабаларни саралаб олиш механизмлари мавжуд эмас;</a:t>
          </a:r>
          <a:endParaRPr lang="ru-RU"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1B627898-5368-4BC5-B671-8121D32208B4}" type="parTrans" cxnId="{74ACD297-DFA5-4C77-983C-6851953FF519}">
      <dgm:prSet/>
      <dgm:spPr/>
      <dgm:t>
        <a:bodyPr/>
        <a:lstStyle/>
        <a:p>
          <a:endParaRPr lang="ru-RU" sz="1600">
            <a:effectLst>
              <a:outerShdw blurRad="38100" dist="38100" dir="2700000" algn="tl">
                <a:srgbClr val="000000">
                  <a:alpha val="43137"/>
                </a:srgbClr>
              </a:outerShdw>
            </a:effectLst>
          </a:endParaRPr>
        </a:p>
      </dgm:t>
    </dgm:pt>
    <dgm:pt modelId="{57C394B6-497A-418C-8092-0F3C20D021E8}" type="sibTrans" cxnId="{74ACD297-DFA5-4C77-983C-6851953FF519}">
      <dgm:prSet/>
      <dgm:spPr/>
      <dgm:t>
        <a:bodyPr/>
        <a:lstStyle/>
        <a:p>
          <a:endParaRPr lang="ru-RU" sz="1600">
            <a:effectLst>
              <a:outerShdw blurRad="38100" dist="38100" dir="2700000" algn="tl">
                <a:srgbClr val="000000">
                  <a:alpha val="43137"/>
                </a:srgbClr>
              </a:outerShdw>
            </a:effectLst>
          </a:endParaRPr>
        </a:p>
      </dgm:t>
    </dgm:pt>
    <dgm:pt modelId="{B73ECDAC-AF13-4D85-9950-74548C10AC52}">
      <dgm:prSet custT="1"/>
      <dgm:spPr/>
      <dgm:t>
        <a:bodyPr/>
        <a:lstStyle/>
        <a:p>
          <a:r>
            <a:rPr lang="uz-Cyrl-UZ" sz="16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таълимда маънавий-ахлоқий мазмунни кучайтириш, ёшларни миллий қадриятларга ҳурмат, инсонпарварлик ва юксак маънавий ғоялар асосида ватанпарварлик руҳида тарбиялаш, уларда ёт ғоя ва мафкураларга қарши иммунитетни мустаҳкамлаш борасидаги ишларни янада ривожлантириш зарурати мавжуд;</a:t>
          </a:r>
          <a:endParaRPr lang="ru-RU"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956DE1D9-7E73-4967-9125-CB92A9F06D8D}" type="parTrans" cxnId="{48887A9B-F669-469F-8A61-92FB0E9D7613}">
      <dgm:prSet/>
      <dgm:spPr/>
      <dgm:t>
        <a:bodyPr/>
        <a:lstStyle/>
        <a:p>
          <a:endParaRPr lang="ru-RU" sz="1600">
            <a:effectLst>
              <a:outerShdw blurRad="38100" dist="38100" dir="2700000" algn="tl">
                <a:srgbClr val="000000">
                  <a:alpha val="43137"/>
                </a:srgbClr>
              </a:outerShdw>
            </a:effectLst>
          </a:endParaRPr>
        </a:p>
      </dgm:t>
    </dgm:pt>
    <dgm:pt modelId="{FE96E081-967E-4F4F-95EE-3F94837D468F}" type="sibTrans" cxnId="{48887A9B-F669-469F-8A61-92FB0E9D7613}">
      <dgm:prSet/>
      <dgm:spPr/>
      <dgm:t>
        <a:bodyPr/>
        <a:lstStyle/>
        <a:p>
          <a:endParaRPr lang="ru-RU" sz="1600">
            <a:effectLst>
              <a:outerShdw blurRad="38100" dist="38100" dir="2700000" algn="tl">
                <a:srgbClr val="000000">
                  <a:alpha val="43137"/>
                </a:srgbClr>
              </a:outerShdw>
            </a:effectLst>
          </a:endParaRPr>
        </a:p>
      </dgm:t>
    </dgm:pt>
    <dgm:pt modelId="{DCD3BA27-4E66-4413-BD19-85690579D94E}" type="pres">
      <dgm:prSet presAssocID="{CCE740A5-6D10-4FCE-8CF5-163737604D37}" presName="linear" presStyleCnt="0">
        <dgm:presLayoutVars>
          <dgm:animLvl val="lvl"/>
          <dgm:resizeHandles val="exact"/>
        </dgm:presLayoutVars>
      </dgm:prSet>
      <dgm:spPr/>
      <dgm:t>
        <a:bodyPr/>
        <a:lstStyle/>
        <a:p>
          <a:endParaRPr lang="ru-RU"/>
        </a:p>
      </dgm:t>
    </dgm:pt>
    <dgm:pt modelId="{7C190DB8-8B82-4A2D-A104-1389E6B5AF6F}" type="pres">
      <dgm:prSet presAssocID="{F3D29114-1501-4284-A805-E29E17908776}" presName="parentText" presStyleLbl="node1" presStyleIdx="0" presStyleCnt="5">
        <dgm:presLayoutVars>
          <dgm:chMax val="0"/>
          <dgm:bulletEnabled val="1"/>
        </dgm:presLayoutVars>
      </dgm:prSet>
      <dgm:spPr/>
      <dgm:t>
        <a:bodyPr/>
        <a:lstStyle/>
        <a:p>
          <a:endParaRPr lang="ru-RU"/>
        </a:p>
      </dgm:t>
    </dgm:pt>
    <dgm:pt modelId="{8EE4AE9E-9B37-4053-BBA9-E2A40509C94F}" type="pres">
      <dgm:prSet presAssocID="{D204E16F-8754-49FA-9EF6-71FA3996DF12}" presName="spacer" presStyleCnt="0"/>
      <dgm:spPr/>
    </dgm:pt>
    <dgm:pt modelId="{ADCEF54F-ED94-459B-89CA-74B6E41AB528}" type="pres">
      <dgm:prSet presAssocID="{2D6772CC-8342-453F-8F4B-801A570F94E5}" presName="parentText" presStyleLbl="node1" presStyleIdx="1" presStyleCnt="5">
        <dgm:presLayoutVars>
          <dgm:chMax val="0"/>
          <dgm:bulletEnabled val="1"/>
        </dgm:presLayoutVars>
      </dgm:prSet>
      <dgm:spPr/>
      <dgm:t>
        <a:bodyPr/>
        <a:lstStyle/>
        <a:p>
          <a:endParaRPr lang="ru-RU"/>
        </a:p>
      </dgm:t>
    </dgm:pt>
    <dgm:pt modelId="{17CE26F3-C61E-40F2-A13D-547F3D8CB594}" type="pres">
      <dgm:prSet presAssocID="{5F8333A9-5818-40CA-85C6-3491E67B06AA}" presName="spacer" presStyleCnt="0"/>
      <dgm:spPr/>
    </dgm:pt>
    <dgm:pt modelId="{EA90A516-8A5B-421A-8CBB-B960A2D64DAE}" type="pres">
      <dgm:prSet presAssocID="{440C9A19-70DD-4005-AF5E-F625DC0B450C}" presName="parentText" presStyleLbl="node1" presStyleIdx="2" presStyleCnt="5">
        <dgm:presLayoutVars>
          <dgm:chMax val="0"/>
          <dgm:bulletEnabled val="1"/>
        </dgm:presLayoutVars>
      </dgm:prSet>
      <dgm:spPr/>
      <dgm:t>
        <a:bodyPr/>
        <a:lstStyle/>
        <a:p>
          <a:endParaRPr lang="ru-RU"/>
        </a:p>
      </dgm:t>
    </dgm:pt>
    <dgm:pt modelId="{2DB45925-6EB2-4DB4-9021-575C4C969EA0}" type="pres">
      <dgm:prSet presAssocID="{A24D00DC-D8BA-4F52-BE2F-4258A9DA8926}" presName="spacer" presStyleCnt="0"/>
      <dgm:spPr/>
    </dgm:pt>
    <dgm:pt modelId="{FC6EA31F-0889-4457-AC79-41B378537A4B}" type="pres">
      <dgm:prSet presAssocID="{4EA05916-21C4-4FD7-974C-BFD0381C8FA0}" presName="parentText" presStyleLbl="node1" presStyleIdx="3" presStyleCnt="5">
        <dgm:presLayoutVars>
          <dgm:chMax val="0"/>
          <dgm:bulletEnabled val="1"/>
        </dgm:presLayoutVars>
      </dgm:prSet>
      <dgm:spPr/>
      <dgm:t>
        <a:bodyPr/>
        <a:lstStyle/>
        <a:p>
          <a:endParaRPr lang="ru-RU"/>
        </a:p>
      </dgm:t>
    </dgm:pt>
    <dgm:pt modelId="{82EEED6E-003C-4AA4-BDEB-E1375D2118C2}" type="pres">
      <dgm:prSet presAssocID="{57C394B6-497A-418C-8092-0F3C20D021E8}" presName="spacer" presStyleCnt="0"/>
      <dgm:spPr/>
    </dgm:pt>
    <dgm:pt modelId="{18508860-E436-4EC9-BEEF-5772E7EC48F1}" type="pres">
      <dgm:prSet presAssocID="{B73ECDAC-AF13-4D85-9950-74548C10AC52}" presName="parentText" presStyleLbl="node1" presStyleIdx="4" presStyleCnt="5">
        <dgm:presLayoutVars>
          <dgm:chMax val="0"/>
          <dgm:bulletEnabled val="1"/>
        </dgm:presLayoutVars>
      </dgm:prSet>
      <dgm:spPr/>
      <dgm:t>
        <a:bodyPr/>
        <a:lstStyle/>
        <a:p>
          <a:endParaRPr lang="ru-RU"/>
        </a:p>
      </dgm:t>
    </dgm:pt>
  </dgm:ptLst>
  <dgm:cxnLst>
    <dgm:cxn modelId="{55C576AD-8D35-49A6-86B6-395FE04A006B}" type="presOf" srcId="{B73ECDAC-AF13-4D85-9950-74548C10AC52}" destId="{18508860-E436-4EC9-BEEF-5772E7EC48F1}" srcOrd="0" destOrd="0" presId="urn:microsoft.com/office/officeart/2005/8/layout/vList2"/>
    <dgm:cxn modelId="{241CD3D9-CF7D-4B5F-957B-784595016EC5}" type="presOf" srcId="{440C9A19-70DD-4005-AF5E-F625DC0B450C}" destId="{EA90A516-8A5B-421A-8CBB-B960A2D64DAE}" srcOrd="0" destOrd="0" presId="urn:microsoft.com/office/officeart/2005/8/layout/vList2"/>
    <dgm:cxn modelId="{74ACD297-DFA5-4C77-983C-6851953FF519}" srcId="{CCE740A5-6D10-4FCE-8CF5-163737604D37}" destId="{4EA05916-21C4-4FD7-974C-BFD0381C8FA0}" srcOrd="3" destOrd="0" parTransId="{1B627898-5368-4BC5-B671-8121D32208B4}" sibTransId="{57C394B6-497A-418C-8092-0F3C20D021E8}"/>
    <dgm:cxn modelId="{48887A9B-F669-469F-8A61-92FB0E9D7613}" srcId="{CCE740A5-6D10-4FCE-8CF5-163737604D37}" destId="{B73ECDAC-AF13-4D85-9950-74548C10AC52}" srcOrd="4" destOrd="0" parTransId="{956DE1D9-7E73-4967-9125-CB92A9F06D8D}" sibTransId="{FE96E081-967E-4F4F-95EE-3F94837D468F}"/>
    <dgm:cxn modelId="{35CA48FC-C158-4A7F-A5C6-354355AE18F9}" type="presOf" srcId="{2D6772CC-8342-453F-8F4B-801A570F94E5}" destId="{ADCEF54F-ED94-459B-89CA-74B6E41AB528}" srcOrd="0" destOrd="0" presId="urn:microsoft.com/office/officeart/2005/8/layout/vList2"/>
    <dgm:cxn modelId="{67734358-1451-4484-9189-FC284A010CB0}" type="presOf" srcId="{CCE740A5-6D10-4FCE-8CF5-163737604D37}" destId="{DCD3BA27-4E66-4413-BD19-85690579D94E}" srcOrd="0" destOrd="0" presId="urn:microsoft.com/office/officeart/2005/8/layout/vList2"/>
    <dgm:cxn modelId="{62DD9F77-2DEE-4472-AA8A-64D559097370}" srcId="{CCE740A5-6D10-4FCE-8CF5-163737604D37}" destId="{2D6772CC-8342-453F-8F4B-801A570F94E5}" srcOrd="1" destOrd="0" parTransId="{F03D5B3A-505D-4937-BE7B-EB5AF8F9825B}" sibTransId="{5F8333A9-5818-40CA-85C6-3491E67B06AA}"/>
    <dgm:cxn modelId="{8C32C3B5-F292-4425-93F2-C58973A5B6F0}" type="presOf" srcId="{F3D29114-1501-4284-A805-E29E17908776}" destId="{7C190DB8-8B82-4A2D-A104-1389E6B5AF6F}" srcOrd="0" destOrd="0" presId="urn:microsoft.com/office/officeart/2005/8/layout/vList2"/>
    <dgm:cxn modelId="{A3F693AE-0628-4DBF-9A66-00C2F29C3276}" type="presOf" srcId="{4EA05916-21C4-4FD7-974C-BFD0381C8FA0}" destId="{FC6EA31F-0889-4457-AC79-41B378537A4B}" srcOrd="0" destOrd="0" presId="urn:microsoft.com/office/officeart/2005/8/layout/vList2"/>
    <dgm:cxn modelId="{F0831409-07E7-4958-9E10-CEF02C8A7D67}" srcId="{CCE740A5-6D10-4FCE-8CF5-163737604D37}" destId="{440C9A19-70DD-4005-AF5E-F625DC0B450C}" srcOrd="2" destOrd="0" parTransId="{47FE5C29-D0F3-4244-B205-6E5A971C6B37}" sibTransId="{A24D00DC-D8BA-4F52-BE2F-4258A9DA8926}"/>
    <dgm:cxn modelId="{7365F0D7-DFBB-4225-89B7-3D4F1132AD45}" srcId="{CCE740A5-6D10-4FCE-8CF5-163737604D37}" destId="{F3D29114-1501-4284-A805-E29E17908776}" srcOrd="0" destOrd="0" parTransId="{52084E42-4860-4F0F-B794-4FBA4D870ABA}" sibTransId="{D204E16F-8754-49FA-9EF6-71FA3996DF12}"/>
    <dgm:cxn modelId="{554F1A88-DB39-4615-9CCF-100B5791A8E7}" type="presParOf" srcId="{DCD3BA27-4E66-4413-BD19-85690579D94E}" destId="{7C190DB8-8B82-4A2D-A104-1389E6B5AF6F}" srcOrd="0" destOrd="0" presId="urn:microsoft.com/office/officeart/2005/8/layout/vList2"/>
    <dgm:cxn modelId="{94436B4D-1CBB-4AF0-90F0-47C363871E05}" type="presParOf" srcId="{DCD3BA27-4E66-4413-BD19-85690579D94E}" destId="{8EE4AE9E-9B37-4053-BBA9-E2A40509C94F}" srcOrd="1" destOrd="0" presId="urn:microsoft.com/office/officeart/2005/8/layout/vList2"/>
    <dgm:cxn modelId="{6D115E4D-127E-4AFF-B5BC-B12593734A5C}" type="presParOf" srcId="{DCD3BA27-4E66-4413-BD19-85690579D94E}" destId="{ADCEF54F-ED94-459B-89CA-74B6E41AB528}" srcOrd="2" destOrd="0" presId="urn:microsoft.com/office/officeart/2005/8/layout/vList2"/>
    <dgm:cxn modelId="{D0DB9F63-2D5F-4948-89B7-E69277A8E15F}" type="presParOf" srcId="{DCD3BA27-4E66-4413-BD19-85690579D94E}" destId="{17CE26F3-C61E-40F2-A13D-547F3D8CB594}" srcOrd="3" destOrd="0" presId="urn:microsoft.com/office/officeart/2005/8/layout/vList2"/>
    <dgm:cxn modelId="{840F5816-9F2B-4F7B-99AD-0E511F567D68}" type="presParOf" srcId="{DCD3BA27-4E66-4413-BD19-85690579D94E}" destId="{EA90A516-8A5B-421A-8CBB-B960A2D64DAE}" srcOrd="4" destOrd="0" presId="urn:microsoft.com/office/officeart/2005/8/layout/vList2"/>
    <dgm:cxn modelId="{C2B1B811-A8D3-4F47-A5CA-1F58E9EA73E4}" type="presParOf" srcId="{DCD3BA27-4E66-4413-BD19-85690579D94E}" destId="{2DB45925-6EB2-4DB4-9021-575C4C969EA0}" srcOrd="5" destOrd="0" presId="urn:microsoft.com/office/officeart/2005/8/layout/vList2"/>
    <dgm:cxn modelId="{F26DA72E-4061-4273-8020-41F5FEB59784}" type="presParOf" srcId="{DCD3BA27-4E66-4413-BD19-85690579D94E}" destId="{FC6EA31F-0889-4457-AC79-41B378537A4B}" srcOrd="6" destOrd="0" presId="urn:microsoft.com/office/officeart/2005/8/layout/vList2"/>
    <dgm:cxn modelId="{257E4CE6-6F55-4A17-AF19-618542AF645C}" type="presParOf" srcId="{DCD3BA27-4E66-4413-BD19-85690579D94E}" destId="{82EEED6E-003C-4AA4-BDEB-E1375D2118C2}" srcOrd="7" destOrd="0" presId="urn:microsoft.com/office/officeart/2005/8/layout/vList2"/>
    <dgm:cxn modelId="{32D9D022-58E2-42B4-A27E-1A2E9FF1D369}" type="presParOf" srcId="{DCD3BA27-4E66-4413-BD19-85690579D94E}" destId="{18508860-E436-4EC9-BEEF-5772E7EC48F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E740A5-6D10-4FCE-8CF5-163737604D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F3D29114-1501-4284-A805-E29E17908776}">
      <dgm:prSet phldrT="[Текст]" custT="1"/>
      <dgm:spPr/>
      <dgm:t>
        <a:bodyPr/>
        <a:lstStyle/>
        <a:p>
          <a:pPr>
            <a:lnSpc>
              <a:spcPct val="100000"/>
            </a:lnSpc>
          </a:pPr>
          <a:r>
            <a:rPr lang="uz-Cyrl-UZ" sz="17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 муассасалари илмий фаолияти ҳудудларни ижтимоий-иқтисодий ривожлантириш истиқболларидан келиб чиқиб ташкил этилмаган, таҳлиллар асосида инновацион ривожланишни прогнозлаштириш фаолияти йўлга қўйилмаган;</a:t>
          </a:r>
          <a:endParaRPr lang="ru-RU" sz="1700" dirty="0">
            <a:effectLst>
              <a:outerShdw blurRad="38100" dist="38100" dir="2700000" algn="tl">
                <a:srgbClr val="000000">
                  <a:alpha val="43137"/>
                </a:srgbClr>
              </a:outerShdw>
            </a:effectLst>
          </a:endParaRPr>
        </a:p>
      </dgm:t>
    </dgm:pt>
    <dgm:pt modelId="{52084E42-4860-4F0F-B794-4FBA4D870ABA}" type="parTrans" cxnId="{7365F0D7-DFBB-4225-89B7-3D4F1132AD45}">
      <dgm:prSet/>
      <dgm:spPr/>
      <dgm:t>
        <a:bodyPr/>
        <a:lstStyle/>
        <a:p>
          <a:pPr>
            <a:lnSpc>
              <a:spcPct val="100000"/>
            </a:lnSpc>
          </a:pPr>
          <a:endParaRPr lang="ru-RU" sz="1700">
            <a:effectLst>
              <a:outerShdw blurRad="38100" dist="38100" dir="2700000" algn="tl">
                <a:srgbClr val="000000">
                  <a:alpha val="43137"/>
                </a:srgbClr>
              </a:outerShdw>
            </a:effectLst>
          </a:endParaRPr>
        </a:p>
      </dgm:t>
    </dgm:pt>
    <dgm:pt modelId="{D204E16F-8754-49FA-9EF6-71FA3996DF12}" type="sibTrans" cxnId="{7365F0D7-DFBB-4225-89B7-3D4F1132AD45}">
      <dgm:prSet/>
      <dgm:spPr/>
      <dgm:t>
        <a:bodyPr/>
        <a:lstStyle/>
        <a:p>
          <a:pPr>
            <a:lnSpc>
              <a:spcPct val="100000"/>
            </a:lnSpc>
          </a:pPr>
          <a:endParaRPr lang="ru-RU" sz="1700">
            <a:effectLst>
              <a:outerShdw blurRad="38100" dist="38100" dir="2700000" algn="tl">
                <a:srgbClr val="000000">
                  <a:alpha val="43137"/>
                </a:srgbClr>
              </a:outerShdw>
            </a:effectLst>
          </a:endParaRPr>
        </a:p>
      </dgm:t>
    </dgm:pt>
    <dgm:pt modelId="{4BB96B62-7325-4764-BB8F-8467ECE21369}">
      <dgm:prSet/>
      <dgm:spPr/>
      <dgm:t>
        <a:bodyPr/>
        <a:lstStyle/>
        <a:p>
          <a:r>
            <a:rPr lang="uz-Cyrl-UZ"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инновацион фаолият, тадқиқот натижаларини амалиётга кенг жорий этиш, илмий ишланмаларни тижоратлаштириш, илмий-тадқиқот ишларига иқтидорли ёшларни жалб этиш натижадорлиги етарли эмас, таълим, фан ва ишлаб чиқаришнинг мустаҳкам интеграцияси таъминланмаган;</a:t>
          </a:r>
          <a:endParaRPr lang="en-US"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1F78FC7E-9166-483A-80DA-B49610433D94}" type="parTrans" cxnId="{564D015D-63B0-4E6A-81AF-9201AB4CA9E5}">
      <dgm:prSet/>
      <dgm:spPr/>
      <dgm:t>
        <a:bodyPr/>
        <a:lstStyle/>
        <a:p>
          <a:endParaRPr lang="ru-RU">
            <a:effectLst>
              <a:outerShdw blurRad="38100" dist="38100" dir="2700000" algn="tl">
                <a:srgbClr val="000000">
                  <a:alpha val="43137"/>
                </a:srgbClr>
              </a:outerShdw>
            </a:effectLst>
          </a:endParaRPr>
        </a:p>
      </dgm:t>
    </dgm:pt>
    <dgm:pt modelId="{F611AE2A-D4D2-448B-A081-C3FEE3200AC5}" type="sibTrans" cxnId="{564D015D-63B0-4E6A-81AF-9201AB4CA9E5}">
      <dgm:prSet/>
      <dgm:spPr/>
      <dgm:t>
        <a:bodyPr/>
        <a:lstStyle/>
        <a:p>
          <a:endParaRPr lang="ru-RU">
            <a:effectLst>
              <a:outerShdw blurRad="38100" dist="38100" dir="2700000" algn="tl">
                <a:srgbClr val="000000">
                  <a:alpha val="43137"/>
                </a:srgbClr>
              </a:outerShdw>
            </a:effectLst>
          </a:endParaRPr>
        </a:p>
      </dgm:t>
    </dgm:pt>
    <dgm:pt modelId="{5EA835AF-9E47-4DE6-AD51-E3125F4BF17A}">
      <dgm:prSet/>
      <dgm:spPr/>
      <dgm:t>
        <a:bodyPr/>
        <a:lstStyle/>
        <a:p>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илмий-тадқиқот ишлари</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ижтимоий</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соҳа ва</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иқтисодиёт тармоқларидаги мавжуд</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муаммолар</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ечимига</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қаратилмаган;</a:t>
          </a:r>
          <a:endParaRPr lang="en-US"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0EDB5ED9-C3DA-440A-84C4-5755737D7C18}" type="parTrans" cxnId="{7A9C3915-B036-444F-B488-EF23467B519F}">
      <dgm:prSet/>
      <dgm:spPr/>
      <dgm:t>
        <a:bodyPr/>
        <a:lstStyle/>
        <a:p>
          <a:endParaRPr lang="ru-RU">
            <a:effectLst>
              <a:outerShdw blurRad="38100" dist="38100" dir="2700000" algn="tl">
                <a:srgbClr val="000000">
                  <a:alpha val="43137"/>
                </a:srgbClr>
              </a:outerShdw>
            </a:effectLst>
          </a:endParaRPr>
        </a:p>
      </dgm:t>
    </dgm:pt>
    <dgm:pt modelId="{545C4B89-8093-4619-85C5-98DB58876DA6}" type="sibTrans" cxnId="{7A9C3915-B036-444F-B488-EF23467B519F}">
      <dgm:prSet/>
      <dgm:spPr/>
      <dgm:t>
        <a:bodyPr/>
        <a:lstStyle/>
        <a:p>
          <a:endParaRPr lang="ru-RU">
            <a:effectLst>
              <a:outerShdw blurRad="38100" dist="38100" dir="2700000" algn="tl">
                <a:srgbClr val="000000">
                  <a:alpha val="43137"/>
                </a:srgbClr>
              </a:outerShdw>
            </a:effectLst>
          </a:endParaRPr>
        </a:p>
      </dgm:t>
    </dgm:pt>
    <dgm:pt modelId="{087D682D-1C73-4442-8D33-DF97A792A5F7}">
      <dgm:prSet/>
      <dgm:spPr/>
      <dgm:t>
        <a:bodyPr/>
        <a:lstStyle/>
        <a:p>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илмий-тадқиқот ишлари</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билан</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шуғулланаётган профессор-ўқитувчилар, илмий</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ходимлар</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ва</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ёш</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олимлар</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фаолиятини</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рағбатлантиришнинг таъсирчан</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механизмлари</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яратилмаган</a:t>
          </a:r>
          <a:r>
            <a:rPr lang="ru-RU"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
          </a:r>
          <a:endParaRPr lang="ru-RU"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gm:t>
    </dgm:pt>
    <dgm:pt modelId="{FC629AFD-F2F9-4934-AEF2-06345DD15E12}" type="parTrans" cxnId="{A3D81A9B-81F4-44E8-AEA8-7D21311A09CD}">
      <dgm:prSet/>
      <dgm:spPr/>
      <dgm:t>
        <a:bodyPr/>
        <a:lstStyle/>
        <a:p>
          <a:endParaRPr lang="ru-RU">
            <a:effectLst>
              <a:outerShdw blurRad="38100" dist="38100" dir="2700000" algn="tl">
                <a:srgbClr val="000000">
                  <a:alpha val="43137"/>
                </a:srgbClr>
              </a:outerShdw>
            </a:effectLst>
          </a:endParaRPr>
        </a:p>
      </dgm:t>
    </dgm:pt>
    <dgm:pt modelId="{8E51DBDF-FEBB-4484-B347-9C5B755F63CF}" type="sibTrans" cxnId="{A3D81A9B-81F4-44E8-AEA8-7D21311A09CD}">
      <dgm:prSet/>
      <dgm:spPr/>
      <dgm:t>
        <a:bodyPr/>
        <a:lstStyle/>
        <a:p>
          <a:endParaRPr lang="ru-RU">
            <a:effectLst>
              <a:outerShdw blurRad="38100" dist="38100" dir="2700000" algn="tl">
                <a:srgbClr val="000000">
                  <a:alpha val="43137"/>
                </a:srgbClr>
              </a:outerShdw>
            </a:effectLst>
          </a:endParaRPr>
        </a:p>
      </dgm:t>
    </dgm:pt>
    <dgm:pt modelId="{DCD3BA27-4E66-4413-BD19-85690579D94E}" type="pres">
      <dgm:prSet presAssocID="{CCE740A5-6D10-4FCE-8CF5-163737604D37}" presName="linear" presStyleCnt="0">
        <dgm:presLayoutVars>
          <dgm:animLvl val="lvl"/>
          <dgm:resizeHandles val="exact"/>
        </dgm:presLayoutVars>
      </dgm:prSet>
      <dgm:spPr/>
      <dgm:t>
        <a:bodyPr/>
        <a:lstStyle/>
        <a:p>
          <a:endParaRPr lang="ru-RU"/>
        </a:p>
      </dgm:t>
    </dgm:pt>
    <dgm:pt modelId="{7C190DB8-8B82-4A2D-A104-1389E6B5AF6F}" type="pres">
      <dgm:prSet presAssocID="{F3D29114-1501-4284-A805-E29E17908776}" presName="parentText" presStyleLbl="node1" presStyleIdx="0" presStyleCnt="4">
        <dgm:presLayoutVars>
          <dgm:chMax val="0"/>
          <dgm:bulletEnabled val="1"/>
        </dgm:presLayoutVars>
      </dgm:prSet>
      <dgm:spPr/>
      <dgm:t>
        <a:bodyPr/>
        <a:lstStyle/>
        <a:p>
          <a:endParaRPr lang="ru-RU"/>
        </a:p>
      </dgm:t>
    </dgm:pt>
    <dgm:pt modelId="{8EE4AE9E-9B37-4053-BBA9-E2A40509C94F}" type="pres">
      <dgm:prSet presAssocID="{D204E16F-8754-49FA-9EF6-71FA3996DF12}" presName="spacer" presStyleCnt="0"/>
      <dgm:spPr/>
    </dgm:pt>
    <dgm:pt modelId="{1EE2AF9D-05E5-4CB3-A711-13748E1C2BBB}" type="pres">
      <dgm:prSet presAssocID="{4BB96B62-7325-4764-BB8F-8467ECE21369}" presName="parentText" presStyleLbl="node1" presStyleIdx="1" presStyleCnt="4">
        <dgm:presLayoutVars>
          <dgm:chMax val="0"/>
          <dgm:bulletEnabled val="1"/>
        </dgm:presLayoutVars>
      </dgm:prSet>
      <dgm:spPr/>
      <dgm:t>
        <a:bodyPr/>
        <a:lstStyle/>
        <a:p>
          <a:endParaRPr lang="ru-RU"/>
        </a:p>
      </dgm:t>
    </dgm:pt>
    <dgm:pt modelId="{D6DE8347-6632-408E-8751-28A0AF526E6D}" type="pres">
      <dgm:prSet presAssocID="{F611AE2A-D4D2-448B-A081-C3FEE3200AC5}" presName="spacer" presStyleCnt="0"/>
      <dgm:spPr/>
    </dgm:pt>
    <dgm:pt modelId="{60196245-B4A7-4874-AB45-4590B7925273}" type="pres">
      <dgm:prSet presAssocID="{5EA835AF-9E47-4DE6-AD51-E3125F4BF17A}" presName="parentText" presStyleLbl="node1" presStyleIdx="2" presStyleCnt="4">
        <dgm:presLayoutVars>
          <dgm:chMax val="0"/>
          <dgm:bulletEnabled val="1"/>
        </dgm:presLayoutVars>
      </dgm:prSet>
      <dgm:spPr/>
      <dgm:t>
        <a:bodyPr/>
        <a:lstStyle/>
        <a:p>
          <a:endParaRPr lang="ru-RU"/>
        </a:p>
      </dgm:t>
    </dgm:pt>
    <dgm:pt modelId="{9C3F1981-6AFA-462B-9DCC-3299205454D1}" type="pres">
      <dgm:prSet presAssocID="{545C4B89-8093-4619-85C5-98DB58876DA6}" presName="spacer" presStyleCnt="0"/>
      <dgm:spPr/>
    </dgm:pt>
    <dgm:pt modelId="{877A5B64-05FC-41C6-A172-2093C4A8C540}" type="pres">
      <dgm:prSet presAssocID="{087D682D-1C73-4442-8D33-DF97A792A5F7}" presName="parentText" presStyleLbl="node1" presStyleIdx="3" presStyleCnt="4">
        <dgm:presLayoutVars>
          <dgm:chMax val="0"/>
          <dgm:bulletEnabled val="1"/>
        </dgm:presLayoutVars>
      </dgm:prSet>
      <dgm:spPr/>
      <dgm:t>
        <a:bodyPr/>
        <a:lstStyle/>
        <a:p>
          <a:endParaRPr lang="ru-RU"/>
        </a:p>
      </dgm:t>
    </dgm:pt>
  </dgm:ptLst>
  <dgm:cxnLst>
    <dgm:cxn modelId="{7365F0D7-DFBB-4225-89B7-3D4F1132AD45}" srcId="{CCE740A5-6D10-4FCE-8CF5-163737604D37}" destId="{F3D29114-1501-4284-A805-E29E17908776}" srcOrd="0" destOrd="0" parTransId="{52084E42-4860-4F0F-B794-4FBA4D870ABA}" sibTransId="{D204E16F-8754-49FA-9EF6-71FA3996DF12}"/>
    <dgm:cxn modelId="{A3D81A9B-81F4-44E8-AEA8-7D21311A09CD}" srcId="{CCE740A5-6D10-4FCE-8CF5-163737604D37}" destId="{087D682D-1C73-4442-8D33-DF97A792A5F7}" srcOrd="3" destOrd="0" parTransId="{FC629AFD-F2F9-4934-AEF2-06345DD15E12}" sibTransId="{8E51DBDF-FEBB-4484-B347-9C5B755F63CF}"/>
    <dgm:cxn modelId="{7A9C3915-B036-444F-B488-EF23467B519F}" srcId="{CCE740A5-6D10-4FCE-8CF5-163737604D37}" destId="{5EA835AF-9E47-4DE6-AD51-E3125F4BF17A}" srcOrd="2" destOrd="0" parTransId="{0EDB5ED9-C3DA-440A-84C4-5755737D7C18}" sibTransId="{545C4B89-8093-4619-85C5-98DB58876DA6}"/>
    <dgm:cxn modelId="{F76F088F-855C-46F6-9E7D-5D4C5F46263C}" type="presOf" srcId="{5EA835AF-9E47-4DE6-AD51-E3125F4BF17A}" destId="{60196245-B4A7-4874-AB45-4590B7925273}" srcOrd="0" destOrd="0" presId="urn:microsoft.com/office/officeart/2005/8/layout/vList2"/>
    <dgm:cxn modelId="{222F3F65-DCAC-4E2D-9940-C5EB9E595722}" type="presOf" srcId="{CCE740A5-6D10-4FCE-8CF5-163737604D37}" destId="{DCD3BA27-4E66-4413-BD19-85690579D94E}" srcOrd="0" destOrd="0" presId="urn:microsoft.com/office/officeart/2005/8/layout/vList2"/>
    <dgm:cxn modelId="{4081AABF-9F47-40E6-8B73-CAE2C8746454}" type="presOf" srcId="{087D682D-1C73-4442-8D33-DF97A792A5F7}" destId="{877A5B64-05FC-41C6-A172-2093C4A8C540}" srcOrd="0" destOrd="0" presId="urn:microsoft.com/office/officeart/2005/8/layout/vList2"/>
    <dgm:cxn modelId="{564D015D-63B0-4E6A-81AF-9201AB4CA9E5}" srcId="{CCE740A5-6D10-4FCE-8CF5-163737604D37}" destId="{4BB96B62-7325-4764-BB8F-8467ECE21369}" srcOrd="1" destOrd="0" parTransId="{1F78FC7E-9166-483A-80DA-B49610433D94}" sibTransId="{F611AE2A-D4D2-448B-A081-C3FEE3200AC5}"/>
    <dgm:cxn modelId="{26145F19-4850-4346-81AF-7C0D5A2068BC}" type="presOf" srcId="{4BB96B62-7325-4764-BB8F-8467ECE21369}" destId="{1EE2AF9D-05E5-4CB3-A711-13748E1C2BBB}" srcOrd="0" destOrd="0" presId="urn:microsoft.com/office/officeart/2005/8/layout/vList2"/>
    <dgm:cxn modelId="{26A62FFE-E6E6-4D01-84D2-81DB065F061F}" type="presOf" srcId="{F3D29114-1501-4284-A805-E29E17908776}" destId="{7C190DB8-8B82-4A2D-A104-1389E6B5AF6F}" srcOrd="0" destOrd="0" presId="urn:microsoft.com/office/officeart/2005/8/layout/vList2"/>
    <dgm:cxn modelId="{D736C486-F307-41A7-A013-DDC4B21CA28D}" type="presParOf" srcId="{DCD3BA27-4E66-4413-BD19-85690579D94E}" destId="{7C190DB8-8B82-4A2D-A104-1389E6B5AF6F}" srcOrd="0" destOrd="0" presId="urn:microsoft.com/office/officeart/2005/8/layout/vList2"/>
    <dgm:cxn modelId="{2D7CBB78-A46F-41B4-A445-4CA675D82148}" type="presParOf" srcId="{DCD3BA27-4E66-4413-BD19-85690579D94E}" destId="{8EE4AE9E-9B37-4053-BBA9-E2A40509C94F}" srcOrd="1" destOrd="0" presId="urn:microsoft.com/office/officeart/2005/8/layout/vList2"/>
    <dgm:cxn modelId="{81C01FBE-0CC5-4322-975A-AA37A97944B0}" type="presParOf" srcId="{DCD3BA27-4E66-4413-BD19-85690579D94E}" destId="{1EE2AF9D-05E5-4CB3-A711-13748E1C2BBB}" srcOrd="2" destOrd="0" presId="urn:microsoft.com/office/officeart/2005/8/layout/vList2"/>
    <dgm:cxn modelId="{2C0443ED-9726-4F4F-850C-DDB0538BADEE}" type="presParOf" srcId="{DCD3BA27-4E66-4413-BD19-85690579D94E}" destId="{D6DE8347-6632-408E-8751-28A0AF526E6D}" srcOrd="3" destOrd="0" presId="urn:microsoft.com/office/officeart/2005/8/layout/vList2"/>
    <dgm:cxn modelId="{F0F66172-EAD5-4E77-BF4D-4FF7BDD55073}" type="presParOf" srcId="{DCD3BA27-4E66-4413-BD19-85690579D94E}" destId="{60196245-B4A7-4874-AB45-4590B7925273}" srcOrd="4" destOrd="0" presId="urn:microsoft.com/office/officeart/2005/8/layout/vList2"/>
    <dgm:cxn modelId="{E18B13B9-812A-487E-8EE7-9CEE83F399FC}" type="presParOf" srcId="{DCD3BA27-4E66-4413-BD19-85690579D94E}" destId="{9C3F1981-6AFA-462B-9DCC-3299205454D1}" srcOrd="5" destOrd="0" presId="urn:microsoft.com/office/officeart/2005/8/layout/vList2"/>
    <dgm:cxn modelId="{DFC4BB65-4F23-4184-B389-596B96DD8DC3}" type="presParOf" srcId="{DCD3BA27-4E66-4413-BD19-85690579D94E}" destId="{877A5B64-05FC-41C6-A172-2093C4A8C54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0DB8-8B82-4A2D-A104-1389E6B5AF6F}">
      <dsp:nvSpPr>
        <dsp:cNvPr id="0" name=""/>
        <dsp:cNvSpPr/>
      </dsp:nvSpPr>
      <dsp:spPr>
        <a:xfrm>
          <a:off x="0" y="10807"/>
          <a:ext cx="10747897" cy="92137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uz-Cyrl-UZ" sz="1600" kern="12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 билан қамров даражаси пастлигича </a:t>
          </a:r>
          <a:r>
            <a:rPr lang="uz-Cyrl-UZ" sz="1600" b="1" kern="1200" dirty="0" smtClean="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(20 фоиз) </a:t>
          </a:r>
          <a:r>
            <a:rPr lang="uz-Cyrl-UZ" sz="1600" kern="12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қолмоқда;</a:t>
          </a:r>
          <a:endParaRPr lang="ru-RU" sz="1600" kern="1200" dirty="0">
            <a:effectLst>
              <a:outerShdw blurRad="38100" dist="38100" dir="2700000" algn="tl">
                <a:srgbClr val="000000">
                  <a:alpha val="43137"/>
                </a:srgbClr>
              </a:outerShdw>
            </a:effectLst>
          </a:endParaRPr>
        </a:p>
      </dsp:txBody>
      <dsp:txXfrm>
        <a:off x="44978" y="55785"/>
        <a:ext cx="10657941" cy="831419"/>
      </dsp:txXfrm>
    </dsp:sp>
    <dsp:sp modelId="{9F5DE629-E69A-4949-A34F-8E0C1B5E4FE0}">
      <dsp:nvSpPr>
        <dsp:cNvPr id="0" name=""/>
        <dsp:cNvSpPr/>
      </dsp:nvSpPr>
      <dsp:spPr>
        <a:xfrm>
          <a:off x="0" y="972502"/>
          <a:ext cx="10747897" cy="921375"/>
        </a:xfrm>
        <a:prstGeom prst="roundRect">
          <a:avLst/>
        </a:prstGeom>
        <a:solidFill>
          <a:schemeClr val="accent5">
            <a:hueOff val="248291"/>
            <a:satOff val="144"/>
            <a:lumOff val="14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uz-Cyrl-UZ" sz="1600" kern="12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амалдаги малака талаблари, ўқув режа ва дастурлари мазмун жиҳатидан битирувчиларда амалий кўникмаларни шакллантиришга йўналтирилмаган, ўқув режаларида номутахассислик фанлари улуши юқорилигича қолмоқда;</a:t>
          </a:r>
          <a:endParaRPr lang="ru-RU" sz="1600" kern="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4978" y="1017480"/>
        <a:ext cx="10657941" cy="831419"/>
      </dsp:txXfrm>
    </dsp:sp>
    <dsp:sp modelId="{5666D9EC-B5D7-48FE-99A7-C6720970A6BB}">
      <dsp:nvSpPr>
        <dsp:cNvPr id="0" name=""/>
        <dsp:cNvSpPr/>
      </dsp:nvSpPr>
      <dsp:spPr>
        <a:xfrm>
          <a:off x="0" y="1934198"/>
          <a:ext cx="10747897" cy="921375"/>
        </a:xfrm>
        <a:prstGeom prst="round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uz-Cyrl-UZ" sz="1600" kern="12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 муассасалари ва кадрлар буюртмачилари билан ўзаро ҳамкорликда кадрлар тайёрлаш бўйича ишлар самарали йўлга қўйилмаган, иш берувчиларнинг олий таълим мазмунини шакллантиришдаги иштироки етарли эмас;</a:t>
          </a:r>
          <a:endParaRPr lang="ru-RU" sz="1600" kern="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4978" y="1979176"/>
        <a:ext cx="10657941" cy="831419"/>
      </dsp:txXfrm>
    </dsp:sp>
    <dsp:sp modelId="{4FF26BA8-5658-4560-89CF-AE6790B38136}">
      <dsp:nvSpPr>
        <dsp:cNvPr id="0" name=""/>
        <dsp:cNvSpPr/>
      </dsp:nvSpPr>
      <dsp:spPr>
        <a:xfrm>
          <a:off x="0" y="2895893"/>
          <a:ext cx="10747897" cy="921375"/>
        </a:xfrm>
        <a:prstGeom prst="roundRect">
          <a:avLst/>
        </a:prstGeom>
        <a:solidFill>
          <a:schemeClr val="accent5">
            <a:hueOff val="744873"/>
            <a:satOff val="432"/>
            <a:lumOff val="42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uz-Cyrl-UZ" sz="1600" kern="12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талабаларда танқидий фикрлаш, ахборотни мустақил излаш ва таҳлил қилиш кўникмалари шакллантирилмаган; </a:t>
          </a:r>
          <a:endParaRPr lang="ru-RU" sz="1600" kern="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4978" y="2940871"/>
        <a:ext cx="10657941" cy="831419"/>
      </dsp:txXfrm>
    </dsp:sp>
    <dsp:sp modelId="{9B9AD674-E828-49A3-82EE-82D4F4A226B9}">
      <dsp:nvSpPr>
        <dsp:cNvPr id="0" name=""/>
        <dsp:cNvSpPr/>
      </dsp:nvSpPr>
      <dsp:spPr>
        <a:xfrm>
          <a:off x="0" y="3857588"/>
          <a:ext cx="10747897" cy="921375"/>
        </a:xfrm>
        <a:prstGeom prst="roundRect">
          <a:avLst/>
        </a:prstGeom>
        <a:solidFill>
          <a:schemeClr val="accent5">
            <a:hueOff val="993164"/>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uz-Cyrl-UZ" sz="1600" kern="12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ишлаб чиқариш корхоналарида амалий машғулотлар самарали ташкил этилмаган, тайёрланаётган мутахассислар малакавий даражаси меҳнат бозорининг замонавий талабларига етарлича жавоб бермайди;</a:t>
          </a:r>
          <a:endParaRPr lang="ru-RU" sz="1600" kern="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4978" y="3902566"/>
        <a:ext cx="10657941" cy="831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0DB8-8B82-4A2D-A104-1389E6B5AF6F}">
      <dsp:nvSpPr>
        <dsp:cNvPr id="0" name=""/>
        <dsp:cNvSpPr/>
      </dsp:nvSpPr>
      <dsp:spPr>
        <a:xfrm>
          <a:off x="0" y="1627"/>
          <a:ext cx="10747897" cy="94708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uz-Cyrl-UZ" sz="16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профессор-ўқитувчиларнинг хорижий тиллар ва ахборот-коммуникация технологияларини ўзлаштириш даражаси пастлиги сабабли уларнинг касбий маҳорати бугунги кун талабларидан ортда қолмоқда;</a:t>
          </a:r>
          <a:endParaRPr lang="ru-RU" sz="1600" kern="1200" dirty="0">
            <a:effectLst>
              <a:outerShdw blurRad="38100" dist="38100" dir="2700000" algn="tl">
                <a:srgbClr val="000000">
                  <a:alpha val="43137"/>
                </a:srgbClr>
              </a:outerShdw>
            </a:effectLst>
          </a:endParaRPr>
        </a:p>
      </dsp:txBody>
      <dsp:txXfrm>
        <a:off x="46233" y="47860"/>
        <a:ext cx="10655431" cy="854622"/>
      </dsp:txXfrm>
    </dsp:sp>
    <dsp:sp modelId="{ADCEF54F-ED94-459B-89CA-74B6E41AB528}">
      <dsp:nvSpPr>
        <dsp:cNvPr id="0" name=""/>
        <dsp:cNvSpPr/>
      </dsp:nvSpPr>
      <dsp:spPr>
        <a:xfrm>
          <a:off x="0" y="961484"/>
          <a:ext cx="10747897" cy="947088"/>
        </a:xfrm>
        <a:prstGeom prst="roundRect">
          <a:avLst/>
        </a:prstGeom>
        <a:solidFill>
          <a:schemeClr val="accent5">
            <a:hueOff val="248291"/>
            <a:satOff val="144"/>
            <a:lumOff val="14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z-Cyrl-UZ" sz="16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ўқув адабиётлари етишмовчилиги сақланиб қолиб, мавжудларининг аксарият қисми замон талабларига жавоб бермайди, ўқув адабиётлари сифатини яхшилаш, хорижий адабиётлардан қўшимча ёки муқобил ўқув адабиётлари сифатида фойдаланиш ишлари етарли даражада ташкил этилмаган;</a:t>
          </a:r>
          <a:endParaRPr lang="ru-RU" sz="1600" kern="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6233" y="1007717"/>
        <a:ext cx="10655431" cy="854622"/>
      </dsp:txXfrm>
    </dsp:sp>
    <dsp:sp modelId="{EA90A516-8A5B-421A-8CBB-B960A2D64DAE}">
      <dsp:nvSpPr>
        <dsp:cNvPr id="0" name=""/>
        <dsp:cNvSpPr/>
      </dsp:nvSpPr>
      <dsp:spPr>
        <a:xfrm>
          <a:off x="0" y="1921341"/>
          <a:ext cx="10747897" cy="947088"/>
        </a:xfrm>
        <a:prstGeom prst="round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z-Cyrl-UZ" sz="16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 муассасаларида фан олимпиадаларини ўтказишнинг шаффоф механизмлари жорий этилмаган, олимпиадалар ғолиблари билан тизимли равишда ишлаш йўлга қўйилмаган;</a:t>
          </a:r>
          <a:endParaRPr lang="ru-RU" sz="1600" kern="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6233" y="1967574"/>
        <a:ext cx="10655431" cy="854622"/>
      </dsp:txXfrm>
    </dsp:sp>
    <dsp:sp modelId="{FC6EA31F-0889-4457-AC79-41B378537A4B}">
      <dsp:nvSpPr>
        <dsp:cNvPr id="0" name=""/>
        <dsp:cNvSpPr/>
      </dsp:nvSpPr>
      <dsp:spPr>
        <a:xfrm>
          <a:off x="0" y="2881198"/>
          <a:ext cx="10747897" cy="947088"/>
        </a:xfrm>
        <a:prstGeom prst="roundRect">
          <a:avLst/>
        </a:prstGeom>
        <a:solidFill>
          <a:schemeClr val="accent5">
            <a:hueOff val="744873"/>
            <a:satOff val="432"/>
            <a:lumOff val="42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z-Cyrl-UZ" sz="16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иқтидорли ёшлар орасидан олий таълим муассасаларига талабаларни саралаб олиш механизмлари мавжуд эмас;</a:t>
          </a:r>
          <a:endParaRPr lang="ru-RU" sz="1600" kern="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6233" y="2927431"/>
        <a:ext cx="10655431" cy="854622"/>
      </dsp:txXfrm>
    </dsp:sp>
    <dsp:sp modelId="{18508860-E436-4EC9-BEEF-5772E7EC48F1}">
      <dsp:nvSpPr>
        <dsp:cNvPr id="0" name=""/>
        <dsp:cNvSpPr/>
      </dsp:nvSpPr>
      <dsp:spPr>
        <a:xfrm>
          <a:off x="0" y="3841055"/>
          <a:ext cx="10747897" cy="947088"/>
        </a:xfrm>
        <a:prstGeom prst="roundRect">
          <a:avLst/>
        </a:prstGeom>
        <a:solidFill>
          <a:schemeClr val="accent5">
            <a:hueOff val="993164"/>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z-Cyrl-UZ" sz="16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таълимда маънавий-ахлоқий мазмунни кучайтириш, ёшларни миллий қадриятларга ҳурмат, инсонпарварлик ва юксак маънавий ғоялар асосида ватанпарварлик руҳида тарбиялаш, уларда ёт ғоя ва мафкураларга қарши иммунитетни мустаҳкамлаш борасидаги ишларни янада ривожлантириш зарурати мавжуд;</a:t>
          </a:r>
          <a:endParaRPr lang="ru-RU" sz="1600" kern="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6233" y="3887288"/>
        <a:ext cx="10655431" cy="854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0DB8-8B82-4A2D-A104-1389E6B5AF6F}">
      <dsp:nvSpPr>
        <dsp:cNvPr id="0" name=""/>
        <dsp:cNvSpPr/>
      </dsp:nvSpPr>
      <dsp:spPr>
        <a:xfrm>
          <a:off x="0" y="337485"/>
          <a:ext cx="10747897" cy="9898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100000"/>
            </a:lnSpc>
            <a:spcBef>
              <a:spcPct val="0"/>
            </a:spcBef>
            <a:spcAft>
              <a:spcPct val="35000"/>
            </a:spcAft>
          </a:pPr>
          <a:r>
            <a:rPr lang="uz-Cyrl-UZ" sz="17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олий таълим муассасалари илмий фаолияти ҳудудларни ижтимоий-иқтисодий ривожлантириш истиқболларидан келиб чиқиб ташкил этилмаган, таҳлиллар асосида инновацион ривожланишни прогнозлаштириш фаолияти йўлга қўйилмаган;</a:t>
          </a:r>
          <a:endParaRPr lang="ru-RU" sz="1700" kern="1200" dirty="0">
            <a:effectLst>
              <a:outerShdw blurRad="38100" dist="38100" dir="2700000" algn="tl">
                <a:srgbClr val="000000">
                  <a:alpha val="43137"/>
                </a:srgbClr>
              </a:outerShdw>
            </a:effectLst>
          </a:endParaRPr>
        </a:p>
      </dsp:txBody>
      <dsp:txXfrm>
        <a:off x="48319" y="385804"/>
        <a:ext cx="10651259" cy="893182"/>
      </dsp:txXfrm>
    </dsp:sp>
    <dsp:sp modelId="{1EE2AF9D-05E5-4CB3-A711-13748E1C2BBB}">
      <dsp:nvSpPr>
        <dsp:cNvPr id="0" name=""/>
        <dsp:cNvSpPr/>
      </dsp:nvSpPr>
      <dsp:spPr>
        <a:xfrm>
          <a:off x="0" y="1379145"/>
          <a:ext cx="10747897" cy="989820"/>
        </a:xfrm>
        <a:prstGeom prst="roundRect">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z-Cyrl-UZ"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инновацион фаолият, тадқиқот натижаларини амалиётга кенг жорий этиш, илмий ишланмаларни тижоратлаштириш, илмий-тадқиқот ишларига иқтидорли ёшларни жалб этиш натижадорлиги етарли эмас, таълим, фан ва ишлаб чиқаришнинг мустаҳкам интеграцияси таъминланмаган;</a:t>
          </a:r>
          <a:endParaRPr lang="en-US"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8319" y="1427464"/>
        <a:ext cx="10651259" cy="893182"/>
      </dsp:txXfrm>
    </dsp:sp>
    <dsp:sp modelId="{60196245-B4A7-4874-AB45-4590B7925273}">
      <dsp:nvSpPr>
        <dsp:cNvPr id="0" name=""/>
        <dsp:cNvSpPr/>
      </dsp:nvSpPr>
      <dsp:spPr>
        <a:xfrm>
          <a:off x="0" y="2420805"/>
          <a:ext cx="10747897" cy="989820"/>
        </a:xfrm>
        <a:prstGeom prst="roundRect">
          <a:avLst/>
        </a:prstGeom>
        <a:solidFill>
          <a:schemeClr val="accent5">
            <a:hueOff val="662109"/>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илмий-тадқиқот ишлари</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ижтимоий</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соҳа ва</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иқтисодиёт тармоқларидаги мавжуд</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муаммолар</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ечимига</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қаратилмаган;</a:t>
          </a:r>
          <a:endParaRPr lang="en-US"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8319" y="2469124"/>
        <a:ext cx="10651259" cy="893182"/>
      </dsp:txXfrm>
    </dsp:sp>
    <dsp:sp modelId="{877A5B64-05FC-41C6-A172-2093C4A8C540}">
      <dsp:nvSpPr>
        <dsp:cNvPr id="0" name=""/>
        <dsp:cNvSpPr/>
      </dsp:nvSpPr>
      <dsp:spPr>
        <a:xfrm>
          <a:off x="0" y="3462465"/>
          <a:ext cx="10747897" cy="989820"/>
        </a:xfrm>
        <a:prstGeom prst="roundRect">
          <a:avLst/>
        </a:prstGeom>
        <a:solidFill>
          <a:schemeClr val="accent5">
            <a:hueOff val="993164"/>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илмий-тадқиқот ишлари</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билан</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шуғулланаётган профессор-ўқитувчилар, илмий</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ходимлар</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ва</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ёш</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олимлар</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фаолиятини</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рағбатлантиришнинг таъсирчан</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механизмлари</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u-RU" sz="180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яратилмаган</a:t>
          </a:r>
          <a:r>
            <a:rPr lang="ru-RU" sz="180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
          </a:r>
          <a:endParaRPr lang="ru-RU" sz="1800" kern="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dsp:txBody>
      <dsp:txXfrm>
        <a:off x="48319" y="3510784"/>
        <a:ext cx="10651259" cy="8931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6A52D4A3-3FA0-4AE6-87E1-8698F23B8CA4}"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7325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332343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05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91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1039018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99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80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63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283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484331" y="3810"/>
            <a:ext cx="1707668" cy="176187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603"/>
            <a:ext cx="1759711" cy="1717651"/>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0408793" y="5129714"/>
            <a:ext cx="1761871" cy="1717651"/>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26438" y="5075173"/>
            <a:ext cx="1717651" cy="1761870"/>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2728273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61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40696916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52D4A3-3FA0-4AE6-87E1-8698F23B8CA4}"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3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A52D4A3-3FA0-4AE6-87E1-8698F23B8CA4}"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12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413231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2D4A3-3FA0-4AE6-87E1-8698F23B8CA4}"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7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9D685B-7234-449B-AE13-752F8ABB50F2}" type="datetimeFigureOut">
              <a:rPr lang="ru-RU" smtClean="0"/>
              <a:pPr/>
              <a:t>24.01.2021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323734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9D685B-7234-449B-AE13-752F8ABB50F2}" type="datetimeFigureOut">
              <a:rPr lang="ru-RU" smtClean="0"/>
              <a:pPr/>
              <a:t>24.01.2021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52D4A3-3FA0-4AE6-87E1-8698F23B8CA4}" type="slidenum">
              <a:rPr lang="ru-RU" smtClean="0"/>
              <a:pPr/>
              <a:t>‹#›</a:t>
            </a:fld>
            <a:endParaRPr lang="ru-RU"/>
          </a:p>
        </p:txBody>
      </p:sp>
    </p:spTree>
    <p:extLst>
      <p:ext uri="{BB962C8B-B14F-4D97-AF65-F5344CB8AC3E}">
        <p14:creationId xmlns:p14="http://schemas.microsoft.com/office/powerpoint/2010/main" val="224596471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Ls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arget="../media/image14.jpeg" Type="http://schemas.openxmlformats.org/officeDocument/2006/relationships/image"/><Relationship Id="rId1" Target="../slideLayouts/slideLayout18.xml" Type="http://schemas.openxmlformats.org/officeDocument/2006/relationships/slideLayout"/></Relationships>
</file>

<file path=ppt/slides/_rels/slide22.xml.rels><?xml version="1.0" encoding="UTF-8" standalone="yes" ?><Relationships xmlns="http://schemas.openxmlformats.org/package/2006/relationships"><Relationship Id="rId8" Target="../media/image17.png" Type="http://schemas.openxmlformats.org/officeDocument/2006/relationships/image"/><Relationship Id="rId3" Target="../media/image16.png" Type="http://schemas.openxmlformats.org/officeDocument/2006/relationships/image"/><Relationship Id="rId7" Target="../media/image10.jpeg" Type="http://schemas.openxmlformats.org/officeDocument/2006/relationships/image"/><Relationship Id="rId12" Target="../media/image21.jpe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 Id="rId6" Target="../media/image9.jpeg" Type="http://schemas.openxmlformats.org/officeDocument/2006/relationships/image"/><Relationship Id="rId11" Target="../media/image20.jpeg" Type="http://schemas.openxmlformats.org/officeDocument/2006/relationships/image"/><Relationship Id="rId5" Target="../media/image8.jpeg" Type="http://schemas.openxmlformats.org/officeDocument/2006/relationships/image"/><Relationship Id="rId10" Target="../media/image19.jpeg" Type="http://schemas.openxmlformats.org/officeDocument/2006/relationships/image"/><Relationship Id="rId4" Target="../media/image7.jpeg" Type="http://schemas.openxmlformats.org/officeDocument/2006/relationships/image"/><Relationship Id="rId9" Target="../media/image18.png" Type="http://schemas.openxmlformats.org/officeDocument/2006/relationships/image"/></Relationships>
</file>

<file path=ppt/slides/_rels/slide23.xml.rels><?xml version="1.0" encoding="UTF-8" standalone="yes" ?><Relationships xmlns="http://schemas.openxmlformats.org/package/2006/relationships"><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8" Target="../media/image15.png" Type="http://schemas.openxmlformats.org/officeDocument/2006/relationships/image"/><Relationship Id="rId3" Target="../media/image8.jpeg" Type="http://schemas.openxmlformats.org/officeDocument/2006/relationships/image"/><Relationship Id="rId7" Target="../media/image24.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23.png" Type="http://schemas.openxmlformats.org/officeDocument/2006/relationships/image"/><Relationship Id="rId11" Target="../media/image26.jpeg" Type="http://schemas.openxmlformats.org/officeDocument/2006/relationships/image"/><Relationship Id="rId5" Target="../media/image10.jpeg" Type="http://schemas.openxmlformats.org/officeDocument/2006/relationships/image"/><Relationship Id="rId10" Target="../media/image25.jpeg" Type="http://schemas.openxmlformats.org/officeDocument/2006/relationships/image"/><Relationship Id="rId4" Target="../media/image9.jpeg" Type="http://schemas.openxmlformats.org/officeDocument/2006/relationships/image"/><Relationship Id="rId9" Target="../media/image16.png" Type="http://schemas.openxmlformats.org/officeDocument/2006/relationships/image"/></Relationships>
</file>

<file path=ppt/slides/_rels/slide25.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30.jpeg" Type="http://schemas.openxmlformats.org/officeDocument/2006/relationships/image"/><Relationship Id="rId2" Target="../media/image29.jpeg" Type="http://schemas.openxmlformats.org/officeDocument/2006/relationships/image"/><Relationship Id="rId1" Target="../slideLayouts/slideLayout2.xml" Type="http://schemas.openxmlformats.org/officeDocument/2006/relationships/slideLayout"/><Relationship Id="rId4" Target="../media/image31.jpeg" Type="http://schemas.openxmlformats.org/officeDocument/2006/relationships/image"/></Relationships>
</file>

<file path=ppt/slides/_rels/slide27.xml.rels><?xml version="1.0" encoding="UTF-8" standalone="yes" ?><Relationships xmlns="http://schemas.openxmlformats.org/package/2006/relationships"><Relationship Id="rId8" Target="../media/image15.png" Type="http://schemas.openxmlformats.org/officeDocument/2006/relationships/image"/><Relationship Id="rId3" Target="../media/image8.jpeg" Type="http://schemas.openxmlformats.org/officeDocument/2006/relationships/image"/><Relationship Id="rId7" Target="../media/image33.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32.png" Type="http://schemas.openxmlformats.org/officeDocument/2006/relationships/image"/><Relationship Id="rId11" Target="../media/image35.jpeg" Type="http://schemas.openxmlformats.org/officeDocument/2006/relationships/image"/><Relationship Id="rId5" Target="../media/image10.jpeg" Type="http://schemas.openxmlformats.org/officeDocument/2006/relationships/image"/><Relationship Id="rId10" Target="../media/image34.jpeg" Type="http://schemas.openxmlformats.org/officeDocument/2006/relationships/image"/><Relationship Id="rId4" Target="../media/image9.jpeg" Type="http://schemas.openxmlformats.org/officeDocument/2006/relationships/image"/><Relationship Id="rId9" Target="../media/image16.png" Type="http://schemas.openxmlformats.org/officeDocument/2006/relationships/image"/></Relationships>
</file>

<file path=ppt/slides/_rels/slide28.xml.rels><?xml version="1.0" encoding="UTF-8" standalone="yes" ?><Relationships xmlns="http://schemas.openxmlformats.org/package/2006/relationships"><Relationship Id="rId3" Target="../media/image8.jpeg" Type="http://schemas.openxmlformats.org/officeDocument/2006/relationships/image"/><Relationship Id="rId7" Target="../media/image38.jpeg" Type="http://schemas.openxmlformats.org/officeDocument/2006/relationships/image"/><Relationship Id="rId2" Target="../media/image36.png" Type="http://schemas.openxmlformats.org/officeDocument/2006/relationships/image"/><Relationship Id="rId1" Target="../slideLayouts/slideLayout2.xml" Type="http://schemas.openxmlformats.org/officeDocument/2006/relationships/slideLayout"/><Relationship Id="rId6" Target="../media/image37.jpeg" Type="http://schemas.openxmlformats.org/officeDocument/2006/relationships/image"/><Relationship Id="rId5" Target="../media/image10.jpeg" Type="http://schemas.openxmlformats.org/officeDocument/2006/relationships/image"/><Relationship Id="rId4" Target="../media/image9.jpeg" Type="http://schemas.openxmlformats.org/officeDocument/2006/relationships/image"/></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9.jpeg"/><Relationship Id="rId7"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9.jpeg"/><Relationship Id="rId7" Type="http://schemas.openxmlformats.org/officeDocument/2006/relationships/image" Target="../media/image46.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1527" y="259306"/>
            <a:ext cx="7121237" cy="4667535"/>
          </a:xfrm>
        </p:spPr>
        <p:txBody>
          <a:bodyPr>
            <a:noAutofit/>
          </a:bodyPr>
          <a:lstStyle/>
          <a:p>
            <a:r>
              <a:rPr lang="ru-RU" sz="3000" b="1" dirty="0">
                <a:latin typeface="Times New Roman" pitchFamily="18" charset="0"/>
                <a:cs typeface="Times New Roman" pitchFamily="18" charset="0"/>
              </a:rPr>
              <a:t/>
            </a:r>
            <a:br>
              <a:rPr lang="ru-RU" sz="3000" b="1" dirty="0">
                <a:latin typeface="Times New Roman" pitchFamily="18" charset="0"/>
                <a:cs typeface="Times New Roman" pitchFamily="18" charset="0"/>
              </a:rPr>
            </a:br>
            <a:r>
              <a:rPr lang="ru-RU" sz="3000" b="1" dirty="0" err="1" smtClean="0">
                <a:latin typeface="Times New Roman" pitchFamily="18" charset="0"/>
                <a:cs typeface="Times New Roman" pitchFamily="18" charset="0"/>
              </a:rPr>
              <a:t>Ўзбекистон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Республикаси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Президентининг</a:t>
            </a:r>
            <a:r>
              <a:rPr lang="ru-RU" sz="3000" b="1" dirty="0" smtClean="0">
                <a:latin typeface="Times New Roman" pitchFamily="18" charset="0"/>
                <a:cs typeface="Times New Roman" pitchFamily="18" charset="0"/>
              </a:rPr>
              <a:t> 2019 </a:t>
            </a:r>
            <a:r>
              <a:rPr lang="ru-RU" sz="3000" b="1" dirty="0" err="1" smtClean="0">
                <a:latin typeface="Times New Roman" pitchFamily="18" charset="0"/>
                <a:cs typeface="Times New Roman" pitchFamily="18" charset="0"/>
              </a:rPr>
              <a:t>йил</a:t>
            </a:r>
            <a:r>
              <a:rPr lang="ru-RU" sz="3000" b="1" dirty="0" smtClean="0">
                <a:latin typeface="Times New Roman" pitchFamily="18" charset="0"/>
                <a:cs typeface="Times New Roman" pitchFamily="18" charset="0"/>
              </a:rPr>
              <a:t> 8 </a:t>
            </a:r>
            <a:r>
              <a:rPr lang="ru-RU" sz="3000" b="1" dirty="0" err="1" smtClean="0">
                <a:latin typeface="Times New Roman" pitchFamily="18" charset="0"/>
                <a:cs typeface="Times New Roman" pitchFamily="18" charset="0"/>
              </a:rPr>
              <a:t>октябрдаги</a:t>
            </a:r>
            <a:r>
              <a:rPr lang="ru-RU" sz="3000" b="1" dirty="0" smtClean="0">
                <a:latin typeface="Times New Roman" pitchFamily="18" charset="0"/>
                <a:cs typeface="Times New Roman" pitchFamily="18" charset="0"/>
              </a:rPr>
              <a:t> ПФ-5847-сон </a:t>
            </a:r>
            <a:r>
              <a:rPr lang="ru-RU" sz="3000" b="1" dirty="0" err="1" smtClean="0">
                <a:latin typeface="Times New Roman" pitchFamily="18" charset="0"/>
                <a:cs typeface="Times New Roman" pitchFamily="18" charset="0"/>
              </a:rPr>
              <a:t>фармони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билан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тасдиқланган </a:t>
            </a:r>
            <a:r>
              <a:rPr lang="ru-RU" sz="3000" b="1" dirty="0" smtClean="0">
                <a:latin typeface="Times New Roman" pitchFamily="18" charset="0"/>
                <a:cs typeface="Times New Roman" pitchFamily="18" charset="0"/>
              </a:rPr>
              <a:t>«</a:t>
            </a:r>
            <a:r>
              <a:rPr lang="ru-RU" sz="3000" b="1" dirty="0" err="1" smtClean="0">
                <a:latin typeface="Times New Roman" pitchFamily="18" charset="0"/>
                <a:cs typeface="Times New Roman" pitchFamily="18" charset="0"/>
              </a:rPr>
              <a:t>Ўзбекистон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Республикаси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Олий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тизимини</a:t>
            </a:r>
            <a:r>
              <a:rPr lang="ru-RU" sz="3000" b="1" dirty="0" smtClean="0">
                <a:latin typeface="Times New Roman" pitchFamily="18" charset="0"/>
                <a:cs typeface="Times New Roman" pitchFamily="18" charset="0"/>
              </a:rPr>
              <a:t> 2030 </a:t>
            </a:r>
            <a:r>
              <a:rPr lang="ru-RU" sz="3000" b="1" dirty="0" err="1" smtClean="0">
                <a:latin typeface="Times New Roman" pitchFamily="18" charset="0"/>
                <a:cs typeface="Times New Roman" pitchFamily="18" charset="0"/>
              </a:rPr>
              <a:t>йилгача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ривожлантириш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концепцияси</a:t>
            </a:r>
            <a:r>
              <a:rPr lang="ru-RU" sz="3000" b="1" dirty="0" smtClean="0">
                <a:latin typeface="Times New Roman" pitchFamily="18" charset="0"/>
                <a:cs typeface="Times New Roman" pitchFamily="18" charset="0"/>
              </a:rPr>
              <a:t>»</a:t>
            </a:r>
            <a:endParaRPr lang="ru-RU" sz="30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882588" y="3509963"/>
            <a:ext cx="8189259" cy="3065649"/>
          </a:xfrm>
        </p:spPr>
        <p:txBody>
          <a:bodyPr>
            <a:normAutofit/>
          </a:bodyPr>
          <a:lstStyle/>
          <a:p>
            <a:endParaRPr lang="uz-Cyrl-UZ" sz="3200" dirty="0">
              <a:latin typeface="Times New Roman" panose="02020603050405020304" pitchFamily="18" charset="0"/>
              <a:cs typeface="Times New Roman" panose="02020603050405020304" pitchFamily="18" charset="0"/>
            </a:endParaRPr>
          </a:p>
          <a:p>
            <a:endParaRPr lang="uz-Cyrl-UZ" sz="1500" dirty="0" smtClean="0">
              <a:latin typeface="Times New Roman" panose="02020603050405020304" pitchFamily="18" charset="0"/>
              <a:cs typeface="Times New Roman" panose="02020603050405020304" pitchFamily="18" charset="0"/>
            </a:endParaRPr>
          </a:p>
          <a:p>
            <a:endParaRPr lang="uz-Cyrl-UZ" sz="1500" dirty="0" smtClean="0">
              <a:latin typeface="Times New Roman" panose="02020603050405020304" pitchFamily="18" charset="0"/>
              <a:cs typeface="Times New Roman" panose="02020603050405020304" pitchFamily="18" charset="0"/>
            </a:endParaRPr>
          </a:p>
          <a:p>
            <a:r>
              <a:rPr lang="uz-Cyrl-UZ" sz="1500" dirty="0" smtClean="0">
                <a:latin typeface="Times New Roman" panose="02020603050405020304" pitchFamily="18" charset="0"/>
                <a:cs typeface="Times New Roman" panose="02020603050405020304" pitchFamily="18" charset="0"/>
              </a:rPr>
              <a:t>(МРДИ. “Ижтимоий фанлар, педагогика ва касбий таълим” кафедраси)</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123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5424" y="672860"/>
            <a:ext cx="10318376" cy="5362179"/>
          </a:xfrm>
        </p:spPr>
        <p:txBody>
          <a:bodyPr>
            <a:noAutofit/>
          </a:bodyPr>
          <a:lstStyle/>
          <a:p>
            <a:pPr algn="ctr">
              <a:buNone/>
            </a:pPr>
            <a:r>
              <a:rPr lang="ru-RU" sz="3200" b="1" dirty="0" err="1" smtClean="0">
                <a:solidFill>
                  <a:srgbClr val="FF0000"/>
                </a:solidFill>
                <a:latin typeface="Times New Roman" pitchFamily="18" charset="0"/>
                <a:cs typeface="Times New Roman" pitchFamily="18" charset="0"/>
              </a:rPr>
              <a:t>Олий</a:t>
            </a:r>
            <a:r>
              <a:rPr lang="ru-RU" sz="3200" b="1" dirty="0" smtClean="0">
                <a:solidFill>
                  <a:srgbClr val="FF0000"/>
                </a:solidFill>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таълим</a:t>
            </a:r>
            <a:r>
              <a:rPr lang="ru-RU" sz="3200" b="1" dirty="0" smtClean="0">
                <a:solidFill>
                  <a:srgbClr val="FF0000"/>
                </a:solidFill>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муассасаларида</a:t>
            </a:r>
            <a:r>
              <a:rPr lang="ru-RU" sz="3200" b="1" dirty="0" smtClean="0">
                <a:solidFill>
                  <a:srgbClr val="FF0000"/>
                </a:solidFill>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ўқув жараёнини</a:t>
            </a:r>
            <a:r>
              <a:rPr lang="ru-RU" sz="3200" b="1" dirty="0" smtClean="0">
                <a:solidFill>
                  <a:srgbClr val="FF0000"/>
                </a:solidFill>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босқичма-босқич </a:t>
            </a:r>
            <a:r>
              <a:rPr lang="ru-RU" sz="3200" b="1" dirty="0" smtClean="0">
                <a:solidFill>
                  <a:srgbClr val="FF0000"/>
                </a:solidFill>
                <a:latin typeface="Times New Roman" pitchFamily="18" charset="0"/>
                <a:cs typeface="Times New Roman" pitchFamily="18" charset="0"/>
              </a:rPr>
              <a:t>кредит-модуль </a:t>
            </a:r>
            <a:r>
              <a:rPr lang="ru-RU" sz="3200" b="1" dirty="0" err="1" smtClean="0">
                <a:solidFill>
                  <a:srgbClr val="FF0000"/>
                </a:solidFill>
                <a:latin typeface="Times New Roman" pitchFamily="18" charset="0"/>
                <a:cs typeface="Times New Roman" pitchFamily="18" charset="0"/>
              </a:rPr>
              <a:t>тизимига</a:t>
            </a:r>
            <a:r>
              <a:rPr lang="ru-RU" sz="3200" b="1" dirty="0" smtClean="0">
                <a:solidFill>
                  <a:srgbClr val="FF0000"/>
                </a:solidFill>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ўтказиш</a:t>
            </a:r>
            <a:r>
              <a:rPr lang="ru-RU" sz="3200" b="1" dirty="0" smtClean="0">
                <a:solidFill>
                  <a:srgbClr val="FF0000"/>
                </a:solidFill>
                <a:latin typeface="Times New Roman" pitchFamily="18" charset="0"/>
                <a:cs typeface="Times New Roman" pitchFamily="18" charset="0"/>
              </a:rPr>
              <a:t>:</a:t>
            </a:r>
          </a:p>
          <a:p>
            <a:pPr algn="ctr">
              <a:buNone/>
            </a:pPr>
            <a:r>
              <a:rPr lang="uz-Cyrl-UZ" sz="3200" b="1" dirty="0" smtClean="0">
                <a:solidFill>
                  <a:srgbClr val="0070C0"/>
                </a:solidFill>
                <a:latin typeface="Times New Roman" pitchFamily="18" charset="0"/>
                <a:cs typeface="Times New Roman" pitchFamily="18" charset="0"/>
              </a:rPr>
              <a:t>Камолиддин Беҳзод номидаги Миллий рассомлик ва дизай институтида кредит-модуль тизимида </a:t>
            </a:r>
            <a:r>
              <a:rPr lang="uz-Cyrl-UZ" sz="3200" b="1" dirty="0" smtClean="0">
                <a:solidFill>
                  <a:srgbClr val="0070C0"/>
                </a:solidFill>
                <a:latin typeface="Times New Roman" pitchFamily="18" charset="0"/>
                <a:cs typeface="Times New Roman" pitchFamily="18" charset="0"/>
              </a:rPr>
              <a:t>ўқ</a:t>
            </a:r>
            <a:r>
              <a:rPr lang="ru-RU" sz="3200" b="1" dirty="0" err="1" smtClean="0">
                <a:solidFill>
                  <a:srgbClr val="0070C0"/>
                </a:solidFill>
                <a:latin typeface="Times New Roman" pitchFamily="18" charset="0"/>
                <a:cs typeface="Times New Roman" pitchFamily="18" charset="0"/>
              </a:rPr>
              <a:t>ув</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жараёнини</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режалаштириш</a:t>
            </a:r>
            <a:r>
              <a:rPr lang="ru-RU" sz="3200" b="1" dirty="0" smtClean="0">
                <a:solidFill>
                  <a:srgbClr val="0070C0"/>
                </a:solidFill>
                <a:latin typeface="Times New Roman" pitchFamily="18" charset="0"/>
                <a:cs typeface="Times New Roman" pitchFamily="18" charset="0"/>
              </a:rPr>
              <a:t>:</a:t>
            </a:r>
          </a:p>
          <a:p>
            <a:pPr algn="just"/>
            <a:r>
              <a:rPr lang="uz-Cyrl-UZ" sz="3200" b="1" dirty="0" smtClean="0">
                <a:solidFill>
                  <a:srgbClr val="0070C0"/>
                </a:solidFill>
                <a:latin typeface="Times New Roman" pitchFamily="18" charset="0"/>
                <a:cs typeface="Times New Roman" pitchFamily="18" charset="0"/>
              </a:rPr>
              <a:t>1.</a:t>
            </a:r>
            <a:r>
              <a:rPr lang="ru-RU" sz="3200" b="1" dirty="0" err="1" smtClean="0">
                <a:latin typeface="Times New Roman" pitchFamily="18" charset="0"/>
                <a:cs typeface="Times New Roman" pitchFamily="18" charset="0"/>
              </a:rPr>
              <a:t>дастлаб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ўқув йили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давомидаги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асосий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ўқув жараёнлари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уларни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амалга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ошириш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муддатлари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акс</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эттирилган</a:t>
            </a:r>
            <a:r>
              <a:rPr lang="ru-RU" sz="3200" b="1" dirty="0" smtClean="0">
                <a:latin typeface="Times New Roman" pitchFamily="18" charset="0"/>
                <a:cs typeface="Times New Roman" pitchFamily="18" charset="0"/>
              </a:rPr>
              <a:t> академик </a:t>
            </a:r>
            <a:r>
              <a:rPr lang="ru-RU" sz="3200" b="1" dirty="0" err="1" smtClean="0">
                <a:latin typeface="Times New Roman" pitchFamily="18" charset="0"/>
                <a:cs typeface="Times New Roman" pitchFamily="18" charset="0"/>
              </a:rPr>
              <a:t>тақвим тузилади</a:t>
            </a:r>
            <a:r>
              <a:rPr lang="ru-RU" sz="3200" b="1" dirty="0" smtClean="0">
                <a:latin typeface="Times New Roman" pitchFamily="18" charset="0"/>
                <a:cs typeface="Times New Roman" pitchFamily="18" charset="0"/>
              </a:rPr>
              <a:t>; </a:t>
            </a:r>
            <a:endParaRPr lang="en-US" sz="3200" b="1" dirty="0" smtClean="0">
              <a:latin typeface="Times New Roman" pitchFamily="18" charset="0"/>
              <a:cs typeface="Times New Roman" pitchFamily="18" charset="0"/>
            </a:endParaRPr>
          </a:p>
          <a:p>
            <a:pPr algn="just"/>
            <a:r>
              <a:rPr lang="ru-RU" sz="3200" b="1" dirty="0" err="1" smtClean="0">
                <a:latin typeface="Times New Roman" pitchFamily="18" charset="0"/>
                <a:cs typeface="Times New Roman" pitchFamily="18" charset="0"/>
              </a:rPr>
              <a:t>намунавий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ўқув режага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қўшимча равишда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танлов</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фанларининг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рўйхати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шакллантирилади</a:t>
            </a:r>
            <a:r>
              <a:rPr lang="ru-RU" sz="3200" b="1" dirty="0" smtClean="0">
                <a:latin typeface="Times New Roman" pitchFamily="18" charset="0"/>
                <a:cs typeface="Times New Roman" pitchFamily="18" charset="0"/>
              </a:rPr>
              <a:t>;</a:t>
            </a:r>
          </a:p>
          <a:p>
            <a:pPr algn="just">
              <a:buNone/>
            </a:pPr>
            <a:endParaRPr lang="ru-RU" sz="3200" b="1" dirty="0" smtClean="0">
              <a:solidFill>
                <a:srgbClr val="0070C0"/>
              </a:solidFill>
              <a:latin typeface="Times New Roman" pitchFamily="18" charset="0"/>
              <a:cs typeface="Times New Roman" pitchFamily="18" charset="0"/>
            </a:endParaRPr>
          </a:p>
          <a:p>
            <a:pPr algn="just">
              <a:buNone/>
            </a:pPr>
            <a:endParaRPr lang="ru-RU" sz="32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1086421" y="103771"/>
            <a:ext cx="8901953" cy="1077218"/>
          </a:xfrm>
          <a:prstGeom prst="rect">
            <a:avLst/>
          </a:prstGeom>
          <a:noFill/>
        </p:spPr>
        <p:txBody>
          <a:bodyPr wrap="square" rtlCol="0">
            <a:spAutoFit/>
          </a:bodyPr>
          <a:lstStyle/>
          <a:p>
            <a:pPr algn="ctr"/>
            <a:endParaRPr lang="uz-Cyrl-UZ" sz="3200" dirty="0" smtClean="0">
              <a:solidFill>
                <a:srgbClr val="0070C0"/>
              </a:solidFill>
              <a:latin typeface="Times New Roman" panose="02020603050405020304" pitchFamily="18" charset="0"/>
              <a:cs typeface="Times New Roman" panose="02020603050405020304" pitchFamily="18" charset="0"/>
            </a:endParaRPr>
          </a:p>
          <a:p>
            <a:pPr algn="ctr"/>
            <a:endParaRPr lang="uz-Cyrl-UZ"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948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5424" y="672860"/>
            <a:ext cx="10318376" cy="5362179"/>
          </a:xfrm>
        </p:spPr>
        <p:txBody>
          <a:bodyPr>
            <a:noAutofit/>
          </a:bodyPr>
          <a:lstStyle/>
          <a:p>
            <a:pPr algn="just"/>
            <a:r>
              <a:rPr lang="en-US" sz="2500" b="1" dirty="0" smtClean="0">
                <a:solidFill>
                  <a:srgbClr val="0070C0"/>
                </a:solidFill>
                <a:latin typeface="Times New Roman" pitchFamily="18" charset="0"/>
                <a:cs typeface="Times New Roman" pitchFamily="18" charset="0"/>
              </a:rPr>
              <a:t>2.</a:t>
            </a:r>
            <a:r>
              <a:rPr lang="ru-RU" sz="2500" b="1" dirty="0" err="1" smtClean="0">
                <a:latin typeface="Times New Roman" pitchFamily="18" charset="0"/>
                <a:cs typeface="Times New Roman" pitchFamily="18" charset="0"/>
              </a:rPr>
              <a:t>намунавий</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ўқув </a:t>
            </a:r>
            <a:r>
              <a:rPr lang="ru-RU" sz="2500" b="1" dirty="0" smtClean="0">
                <a:latin typeface="Times New Roman" pitchFamily="18" charset="0"/>
                <a:cs typeface="Times New Roman" pitchFamily="18" charset="0"/>
              </a:rPr>
              <a:t>режа </a:t>
            </a:r>
            <a:r>
              <a:rPr lang="ru-RU" sz="2500" b="1" dirty="0" err="1" smtClean="0">
                <a:latin typeface="Times New Roman" pitchFamily="18" charset="0"/>
                <a:cs typeface="Times New Roman" pitchFamily="18" charset="0"/>
              </a:rPr>
              <a:t>ва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танлов</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фанлари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рўйхатига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мос</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равишда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эдвайзерлар</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ёрдами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билан</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қайд қилиш офиси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ва</a:t>
            </a:r>
            <a:r>
              <a:rPr lang="ru-RU" sz="2500" b="1" dirty="0" smtClean="0">
                <a:latin typeface="Times New Roman" pitchFamily="18" charset="0"/>
                <a:cs typeface="Times New Roman" pitchFamily="18" charset="0"/>
              </a:rPr>
              <a:t> декан </a:t>
            </a:r>
            <a:r>
              <a:rPr lang="ru-RU" sz="2500" b="1" dirty="0" err="1" smtClean="0">
                <a:latin typeface="Times New Roman" pitchFamily="18" charset="0"/>
                <a:cs typeface="Times New Roman" pitchFamily="18" charset="0"/>
              </a:rPr>
              <a:t>назорати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остида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ҳар бир</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талабанинг</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шахсий</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ўқув режаси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шакллантирилади</a:t>
            </a:r>
            <a:r>
              <a:rPr lang="ru-RU" sz="2500" b="1" dirty="0" smtClean="0">
                <a:latin typeface="Times New Roman" pitchFamily="18" charset="0"/>
                <a:cs typeface="Times New Roman" pitchFamily="18" charset="0"/>
              </a:rPr>
              <a:t>; </a:t>
            </a:r>
            <a:endParaRPr lang="en-US" sz="2500" b="1" dirty="0" smtClean="0">
              <a:latin typeface="Times New Roman" pitchFamily="18" charset="0"/>
              <a:cs typeface="Times New Roman" pitchFamily="18" charset="0"/>
            </a:endParaRPr>
          </a:p>
          <a:p>
            <a:pPr algn="just"/>
            <a:r>
              <a:rPr lang="ru-RU" sz="2500" b="1" dirty="0" err="1" smtClean="0">
                <a:latin typeface="Times New Roman" pitchFamily="18" charset="0"/>
                <a:cs typeface="Times New Roman" pitchFamily="18" charset="0"/>
              </a:rPr>
              <a:t>ишчи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ўқув режалари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тузилади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фанларнинг</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ишчи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ўқув дастурлари</a:t>
            </a:r>
            <a:r>
              <a:rPr lang="ru-RU" sz="2500" b="1" dirty="0" smtClean="0">
                <a:latin typeface="Times New Roman" pitchFamily="18" charset="0"/>
                <a:cs typeface="Times New Roman" pitchFamily="18" charset="0"/>
              </a:rPr>
              <a:t> (</a:t>
            </a:r>
            <a:r>
              <a:rPr lang="uz-Latn-UZ" sz="2500" b="1" dirty="0" smtClean="0">
                <a:latin typeface="Times New Roman" pitchFamily="18" charset="0"/>
                <a:cs typeface="Times New Roman" pitchFamily="18" charset="0"/>
              </a:rPr>
              <a:t>syllabus) </a:t>
            </a:r>
            <a:r>
              <a:rPr lang="ru-RU" sz="2500" b="1" dirty="0" err="1" smtClean="0">
                <a:latin typeface="Times New Roman" pitchFamily="18" charset="0"/>
                <a:cs typeface="Times New Roman" pitchFamily="18" charset="0"/>
              </a:rPr>
              <a:t>ишлаб</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чиқилади;</a:t>
            </a:r>
            <a:endParaRPr lang="en-US" sz="2500" b="1" dirty="0" smtClean="0">
              <a:latin typeface="Times New Roman" pitchFamily="18" charset="0"/>
              <a:cs typeface="Times New Roman" pitchFamily="18" charset="0"/>
            </a:endParaRPr>
          </a:p>
          <a:p>
            <a:pPr algn="just"/>
            <a:r>
              <a:rPr lang="en-US" sz="2500" b="1" dirty="0" smtClean="0">
                <a:solidFill>
                  <a:srgbClr val="0070C0"/>
                </a:solidFill>
                <a:latin typeface="Times New Roman" pitchFamily="18" charset="0"/>
                <a:cs typeface="Times New Roman" pitchFamily="18" charset="0"/>
              </a:rPr>
              <a:t>3.</a:t>
            </a:r>
            <a:r>
              <a:rPr lang="ru-RU" sz="2500" b="1" dirty="0" err="1" smtClean="0">
                <a:latin typeface="Times New Roman" pitchFamily="18" charset="0"/>
                <a:cs typeface="Times New Roman" pitchFamily="18" charset="0"/>
              </a:rPr>
              <a:t>йўналиш</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ва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мутахассисликларнинг</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ишчи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ўқув режаларига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мос</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равишда</a:t>
            </a:r>
            <a:r>
              <a:rPr lang="ru-RU" sz="2500" b="1" dirty="0" smtClean="0">
                <a:latin typeface="Times New Roman" pitchFamily="18" charset="0"/>
                <a:cs typeface="Times New Roman" pitchFamily="18" charset="0"/>
              </a:rPr>
              <a:t> </a:t>
            </a:r>
            <a:endParaRPr lang="en-US" sz="2500" b="1" dirty="0" smtClean="0">
              <a:latin typeface="Times New Roman" pitchFamily="18" charset="0"/>
              <a:cs typeface="Times New Roman" pitchFamily="18" charset="0"/>
            </a:endParaRPr>
          </a:p>
          <a:p>
            <a:pPr algn="just"/>
            <a:r>
              <a:rPr lang="ru-RU" sz="2500" b="1" dirty="0" err="1" smtClean="0">
                <a:latin typeface="Times New Roman" pitchFamily="18" charset="0"/>
                <a:cs typeface="Times New Roman" pitchFamily="18" charset="0"/>
              </a:rPr>
              <a:t>кафедраларнинг</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ўқув юкламалари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режалаштирилади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ва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профессор-ўқитувчиларнинг </a:t>
            </a:r>
            <a:r>
              <a:rPr lang="ru-RU" sz="2500" b="1" dirty="0" smtClean="0">
                <a:latin typeface="Times New Roman" pitchFamily="18" charset="0"/>
                <a:cs typeface="Times New Roman" pitchFamily="18" charset="0"/>
              </a:rPr>
              <a:t>штат </a:t>
            </a:r>
            <a:r>
              <a:rPr lang="ru-RU" sz="2500" b="1" dirty="0" err="1" smtClean="0">
                <a:latin typeface="Times New Roman" pitchFamily="18" charset="0"/>
                <a:cs typeface="Times New Roman" pitchFamily="18" charset="0"/>
              </a:rPr>
              <a:t>жадвали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ҳамда уларга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тақсимланган кредитлар</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тасдиқланади</a:t>
            </a:r>
            <a:r>
              <a:rPr lang="ru-RU" sz="2500" b="1" dirty="0" smtClean="0">
                <a:latin typeface="Times New Roman" pitchFamily="18" charset="0"/>
                <a:cs typeface="Times New Roman" pitchFamily="18" charset="0"/>
              </a:rPr>
              <a:t>; </a:t>
            </a:r>
            <a:endParaRPr lang="en-US" sz="2500" b="1" dirty="0" smtClean="0">
              <a:latin typeface="Times New Roman" pitchFamily="18" charset="0"/>
              <a:cs typeface="Times New Roman" pitchFamily="18" charset="0"/>
            </a:endParaRPr>
          </a:p>
          <a:p>
            <a:pPr algn="just"/>
            <a:r>
              <a:rPr lang="ru-RU" sz="2500" b="1" dirty="0" smtClean="0">
                <a:latin typeface="Times New Roman" pitchFamily="18" charset="0"/>
                <a:cs typeface="Times New Roman" pitchFamily="18" charset="0"/>
              </a:rPr>
              <a:t>академик </a:t>
            </a:r>
            <a:r>
              <a:rPr lang="ru-RU" sz="2500" b="1" dirty="0" err="1" smtClean="0">
                <a:latin typeface="Times New Roman" pitchFamily="18" charset="0"/>
                <a:cs typeface="Times New Roman" pitchFamily="18" charset="0"/>
              </a:rPr>
              <a:t>потоклар</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ва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гуруҳлар кесимида</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дарс</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жадваллари</a:t>
            </a:r>
            <a:r>
              <a:rPr lang="ru-RU" sz="2500" b="1" dirty="0" smtClean="0">
                <a:latin typeface="Times New Roman" pitchFamily="18" charset="0"/>
                <a:cs typeface="Times New Roman" pitchFamily="18" charset="0"/>
              </a:rPr>
              <a:t> </a:t>
            </a:r>
            <a:r>
              <a:rPr lang="ru-RU" sz="2500" b="1" dirty="0" err="1" smtClean="0">
                <a:latin typeface="Times New Roman" pitchFamily="18" charset="0"/>
                <a:cs typeface="Times New Roman" pitchFamily="18" charset="0"/>
              </a:rPr>
              <a:t>тузилади</a:t>
            </a:r>
            <a:r>
              <a:rPr lang="ru-RU" sz="2500" b="1" dirty="0" smtClean="0">
                <a:latin typeface="Times New Roman" pitchFamily="18" charset="0"/>
                <a:cs typeface="Times New Roman" pitchFamily="18" charset="0"/>
              </a:rPr>
              <a:t>.</a:t>
            </a:r>
            <a:endParaRPr lang="en-US" sz="2500" b="1" dirty="0" smtClean="0">
              <a:solidFill>
                <a:srgbClr val="0070C0"/>
              </a:solidFill>
              <a:latin typeface="Times New Roman" pitchFamily="18" charset="0"/>
              <a:cs typeface="Times New Roman" pitchFamily="18" charset="0"/>
            </a:endParaRPr>
          </a:p>
          <a:p>
            <a:pPr algn="just"/>
            <a:endParaRPr lang="ru-RU" sz="25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1086421" y="103771"/>
            <a:ext cx="8901953" cy="1077218"/>
          </a:xfrm>
          <a:prstGeom prst="rect">
            <a:avLst/>
          </a:prstGeom>
          <a:noFill/>
        </p:spPr>
        <p:txBody>
          <a:bodyPr wrap="square" rtlCol="0">
            <a:spAutoFit/>
          </a:bodyPr>
          <a:lstStyle/>
          <a:p>
            <a:pPr algn="ctr"/>
            <a:endParaRPr lang="uz-Cyrl-UZ" sz="3200" dirty="0" smtClean="0">
              <a:solidFill>
                <a:srgbClr val="0070C0"/>
              </a:solidFill>
              <a:latin typeface="Times New Roman" panose="02020603050405020304" pitchFamily="18" charset="0"/>
              <a:cs typeface="Times New Roman" panose="02020603050405020304" pitchFamily="18" charset="0"/>
            </a:endParaRPr>
          </a:p>
          <a:p>
            <a:pPr algn="ctr"/>
            <a:endParaRPr lang="uz-Cyrl-UZ"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948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48145"/>
            <a:ext cx="10515600" cy="5428818"/>
          </a:xfrm>
        </p:spPr>
        <p:txBody>
          <a:bodyPr>
            <a:noAutofit/>
          </a:bodyPr>
          <a:lstStyle/>
          <a:p>
            <a:pPr marL="0" indent="0" algn="just">
              <a:buNone/>
            </a:pP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йили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давомийлиги</a:t>
            </a:r>
            <a:r>
              <a:rPr lang="ru-RU" sz="3000" b="1" dirty="0" smtClean="0">
                <a:latin typeface="Times New Roman" pitchFamily="18" charset="0"/>
                <a:cs typeface="Times New Roman" pitchFamily="18" charset="0"/>
              </a:rPr>
              <a:t> 36 </a:t>
            </a:r>
            <a:r>
              <a:rPr lang="ru-RU" sz="3000" b="1" dirty="0" err="1" smtClean="0">
                <a:latin typeface="Times New Roman" pitchFamily="18" charset="0"/>
                <a:cs typeface="Times New Roman" pitchFamily="18" charset="0"/>
              </a:rPr>
              <a:t>ҳафтагача бўлиб</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шундан</a:t>
            </a:r>
            <a:r>
              <a:rPr lang="ru-RU" sz="3000" b="1" dirty="0" smtClean="0">
                <a:latin typeface="Times New Roman" pitchFamily="18" charset="0"/>
                <a:cs typeface="Times New Roman" pitchFamily="18" charset="0"/>
              </a:rPr>
              <a:t> 30 </a:t>
            </a:r>
            <a:r>
              <a:rPr lang="ru-RU" sz="3000" b="1" dirty="0" err="1" smtClean="0">
                <a:latin typeface="Times New Roman" pitchFamily="18" charset="0"/>
                <a:cs typeface="Times New Roman" pitchFamily="18" charset="0"/>
              </a:rPr>
              <a:t>ҳафтаси </a:t>
            </a:r>
            <a:r>
              <a:rPr lang="ru-RU" sz="3000" b="1" dirty="0" smtClean="0">
                <a:latin typeface="Times New Roman" pitchFamily="18" charset="0"/>
                <a:cs typeface="Times New Roman" pitchFamily="18" charset="0"/>
              </a:rPr>
              <a:t>академик </a:t>
            </a:r>
            <a:r>
              <a:rPr lang="ru-RU" sz="3000" b="1" dirty="0" err="1" smtClean="0">
                <a:latin typeface="Times New Roman" pitchFamily="18" charset="0"/>
                <a:cs typeface="Times New Roman" pitchFamily="18" charset="0"/>
              </a:rPr>
              <a:t>даврга</a:t>
            </a:r>
            <a:r>
              <a:rPr lang="ru-RU" sz="3000" b="1" dirty="0" smtClean="0">
                <a:latin typeface="Times New Roman" pitchFamily="18" charset="0"/>
                <a:cs typeface="Times New Roman" pitchFamily="18" charset="0"/>
              </a:rPr>
              <a:t>, 2 </a:t>
            </a:r>
            <a:r>
              <a:rPr lang="ru-RU" sz="3000" b="1" dirty="0" err="1" smtClean="0">
                <a:latin typeface="Times New Roman" pitchFamily="18" charset="0"/>
                <a:cs typeface="Times New Roman" pitchFamily="18" charset="0"/>
              </a:rPr>
              <a:t>ҳафтаси фанларни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танлаш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учун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рўйхатдан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ўтишга</a:t>
            </a:r>
            <a:r>
              <a:rPr lang="ru-RU" sz="3000" b="1" dirty="0" smtClean="0">
                <a:latin typeface="Times New Roman" pitchFamily="18" charset="0"/>
                <a:cs typeface="Times New Roman" pitchFamily="18" charset="0"/>
              </a:rPr>
              <a:t>, 4 </a:t>
            </a:r>
            <a:r>
              <a:rPr lang="ru-RU" sz="3000" b="1" dirty="0" err="1" smtClean="0">
                <a:latin typeface="Times New Roman" pitchFamily="18" charset="0"/>
                <a:cs typeface="Times New Roman" pitchFamily="18" charset="0"/>
              </a:rPr>
              <a:t>ҳафтаси аттестацияларга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ажратилади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йили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давомийлиги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жараёни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жадвалига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мувофиқ олий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муассасаси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кенгашининг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қарори билан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ўзгача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тартибда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белгиланиши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мумкин</a:t>
            </a:r>
            <a:r>
              <a:rPr lang="ru-RU" sz="3000" b="1" dirty="0" smtClean="0">
                <a:latin typeface="Times New Roman" pitchFamily="18" charset="0"/>
                <a:cs typeface="Times New Roman" pitchFamily="18" charset="0"/>
              </a:rPr>
              <a:t>.</a:t>
            </a:r>
          </a:p>
          <a:p>
            <a:pPr marL="0" indent="0" algn="just">
              <a:buNone/>
            </a:pPr>
            <a:r>
              <a:rPr lang="uz-Cyrl-UZ" sz="3000" b="1" dirty="0" smtClean="0">
                <a:latin typeface="Times New Roman" pitchFamily="18" charset="0"/>
                <a:cs typeface="Times New Roman" pitchFamily="18" charset="0"/>
              </a:rPr>
              <a:t>	</a:t>
            </a:r>
            <a:r>
              <a:rPr lang="ru-RU" sz="3000" b="1" dirty="0" smtClean="0">
                <a:latin typeface="Times New Roman" pitchFamily="18" charset="0"/>
                <a:cs typeface="Times New Roman" pitchFamily="18" charset="0"/>
              </a:rPr>
              <a:t> Кредит-модуль </a:t>
            </a:r>
            <a:r>
              <a:rPr lang="ru-RU" sz="3000" b="1" dirty="0" err="1" smtClean="0">
                <a:latin typeface="Times New Roman" pitchFamily="18" charset="0"/>
                <a:cs typeface="Times New Roman" pitchFamily="18" charset="0"/>
              </a:rPr>
              <a:t>тизимида</a:t>
            </a:r>
            <a:r>
              <a:rPr lang="ru-RU" sz="3000" b="1" dirty="0" smtClean="0">
                <a:latin typeface="Times New Roman" pitchFamily="18" charset="0"/>
                <a:cs typeface="Times New Roman" pitchFamily="18" charset="0"/>
              </a:rPr>
              <a:t> 1 кредит </a:t>
            </a:r>
            <a:r>
              <a:rPr lang="ru-RU" sz="3000" b="1" dirty="0" err="1" smtClean="0">
                <a:latin typeface="Times New Roman" pitchFamily="18" charset="0"/>
                <a:cs typeface="Times New Roman" pitchFamily="18" charset="0"/>
              </a:rPr>
              <a:t>ўртача</a:t>
            </a:r>
            <a:r>
              <a:rPr lang="ru-RU" sz="3000" b="1" dirty="0" smtClean="0">
                <a:latin typeface="Times New Roman" pitchFamily="18" charset="0"/>
                <a:cs typeface="Times New Roman" pitchFamily="18" charset="0"/>
              </a:rPr>
              <a:t> 25 — 30 академик </a:t>
            </a:r>
            <a:r>
              <a:rPr lang="ru-RU" sz="3000" b="1" dirty="0" err="1" smtClean="0">
                <a:latin typeface="Times New Roman" pitchFamily="18" charset="0"/>
                <a:cs typeface="Times New Roman" pitchFamily="18" charset="0"/>
              </a:rPr>
              <a:t>соатлик</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юкламасига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тенг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Яъни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талаба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муайян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фандан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тегишли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кредитларни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тўплаши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учун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маълум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миқдордаги ўқув юкламасини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ўзлаштириши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зарур</a:t>
            </a:r>
            <a:r>
              <a:rPr lang="ru-RU" sz="3000" b="1" dirty="0" smtClean="0">
                <a:latin typeface="Times New Roman" pitchFamily="18" charset="0"/>
                <a:cs typeface="Times New Roman" pitchFamily="18" charset="0"/>
              </a:rPr>
              <a:t>. </a:t>
            </a:r>
            <a:endParaRPr lang="ru-RU"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1585227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04967"/>
            <a:ext cx="10515600" cy="5671995"/>
          </a:xfrm>
        </p:spPr>
        <p:txBody>
          <a:bodyPr>
            <a:noAutofit/>
          </a:bodyPr>
          <a:lstStyle/>
          <a:p>
            <a:pPr marL="0" indent="0" algn="just">
              <a:buNone/>
            </a:pP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юкламаси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бакалавриатда</a:t>
            </a:r>
            <a:r>
              <a:rPr lang="ru-RU" sz="3000" b="1" dirty="0" smtClean="0">
                <a:latin typeface="Times New Roman" pitchFamily="18" charset="0"/>
                <a:cs typeface="Times New Roman" pitchFamily="18" charset="0"/>
              </a:rPr>
              <a:t> — 40 — 50% аудитория </a:t>
            </a:r>
            <a:r>
              <a:rPr lang="ru-RU" sz="3000" b="1" dirty="0" err="1" smtClean="0">
                <a:latin typeface="Times New Roman" pitchFamily="18" charset="0"/>
                <a:cs typeface="Times New Roman" pitchFamily="18" charset="0"/>
              </a:rPr>
              <a:t>соати</a:t>
            </a:r>
            <a:r>
              <a:rPr lang="ru-RU" sz="3000" b="1" dirty="0" smtClean="0">
                <a:latin typeface="Times New Roman" pitchFamily="18" charset="0"/>
                <a:cs typeface="Times New Roman" pitchFamily="18" charset="0"/>
              </a:rPr>
              <a:t>, 50 — 60% </a:t>
            </a:r>
            <a:r>
              <a:rPr lang="ru-RU" sz="3000" b="1" dirty="0" err="1" smtClean="0">
                <a:latin typeface="Times New Roman" pitchFamily="18" charset="0"/>
                <a:cs typeface="Times New Roman" pitchFamily="18" charset="0"/>
              </a:rPr>
              <a:t>мустақил 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соатига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магистратурада</a:t>
            </a:r>
            <a:r>
              <a:rPr lang="ru-RU" sz="3000" b="1" dirty="0" smtClean="0">
                <a:latin typeface="Times New Roman" pitchFamily="18" charset="0"/>
                <a:cs typeface="Times New Roman" pitchFamily="18" charset="0"/>
              </a:rPr>
              <a:t> — 30% — 40% аудитория </a:t>
            </a:r>
            <a:r>
              <a:rPr lang="ru-RU" sz="3000" b="1" dirty="0" err="1" smtClean="0">
                <a:latin typeface="Times New Roman" pitchFamily="18" charset="0"/>
                <a:cs typeface="Times New Roman" pitchFamily="18" charset="0"/>
              </a:rPr>
              <a:t>соати</a:t>
            </a:r>
            <a:r>
              <a:rPr lang="ru-RU" sz="3000" b="1" dirty="0" smtClean="0">
                <a:latin typeface="Times New Roman" pitchFamily="18" charset="0"/>
                <a:cs typeface="Times New Roman" pitchFamily="18" charset="0"/>
              </a:rPr>
              <a:t>, 60-70% </a:t>
            </a:r>
            <a:r>
              <a:rPr lang="ru-RU" sz="3000" b="1" dirty="0" err="1" smtClean="0">
                <a:latin typeface="Times New Roman" pitchFamily="18" charset="0"/>
                <a:cs typeface="Times New Roman" pitchFamily="18" charset="0"/>
              </a:rPr>
              <a:t>мустақил 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соатига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малакавий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амалиёт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битирув</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малакавий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ишлари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бундан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мустасно</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бўлинади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Кредитнинг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соатлардаги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миқдори 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юкламаси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миқдори олий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муассасаси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кенгаши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томонидан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белгиланади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олий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муассасаси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веб-саҳифасида шаффоф</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тарзда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жойлаштирилади</a:t>
            </a:r>
            <a:r>
              <a:rPr lang="ru-RU" sz="3000" b="1" dirty="0" smtClean="0">
                <a:latin typeface="Times New Roman" pitchFamily="18" charset="0"/>
                <a:cs typeface="Times New Roman" pitchFamily="18" charset="0"/>
              </a:rPr>
              <a:t>.</a:t>
            </a:r>
          </a:p>
          <a:p>
            <a:pPr marL="0" indent="0" algn="just">
              <a:buNone/>
            </a:pPr>
            <a:r>
              <a:rPr lang="uz-Cyrl-UZ"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Бакалавриат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йўналишлари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магистратура </a:t>
            </a:r>
            <a:r>
              <a:rPr lang="ru-RU" sz="3000" b="1" dirty="0" err="1" smtClean="0">
                <a:latin typeface="Times New Roman" pitchFamily="18" charset="0"/>
                <a:cs typeface="Times New Roman" pitchFamily="18" charset="0"/>
              </a:rPr>
              <a:t>мутахассисликларида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талаба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одатда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бир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семестрда</a:t>
            </a:r>
            <a:r>
              <a:rPr lang="ru-RU" sz="3000" b="1" dirty="0" smtClean="0">
                <a:latin typeface="Times New Roman" pitchFamily="18" charset="0"/>
                <a:cs typeface="Times New Roman" pitchFamily="18" charset="0"/>
              </a:rPr>
              <a:t> 30 кредит, </a:t>
            </a:r>
            <a:r>
              <a:rPr lang="ru-RU" sz="3000" b="1" dirty="0" err="1" smtClean="0">
                <a:latin typeface="Times New Roman" pitchFamily="18" charset="0"/>
                <a:cs typeface="Times New Roman" pitchFamily="18" charset="0"/>
              </a:rPr>
              <a:t>бир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йилида</a:t>
            </a:r>
            <a:r>
              <a:rPr lang="ru-RU" sz="3000" b="1" dirty="0" smtClean="0">
                <a:latin typeface="Times New Roman" pitchFamily="18" charset="0"/>
                <a:cs typeface="Times New Roman" pitchFamily="18" charset="0"/>
              </a:rPr>
              <a:t> 60 кредит </a:t>
            </a:r>
            <a:r>
              <a:rPr lang="ru-RU" sz="3000" b="1" dirty="0" err="1" smtClean="0">
                <a:latin typeface="Times New Roman" pitchFamily="18" charset="0"/>
                <a:cs typeface="Times New Roman" pitchFamily="18" charset="0"/>
              </a:rPr>
              <a:t>тўплаши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белгиланади</a:t>
            </a:r>
            <a:r>
              <a:rPr lang="ru-RU" sz="3000" b="1"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58522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23081"/>
            <a:ext cx="10352964" cy="5753881"/>
          </a:xfrm>
        </p:spPr>
        <p:txBody>
          <a:bodyPr>
            <a:noAutofit/>
          </a:bodyPr>
          <a:lstStyle/>
          <a:p>
            <a:pPr algn="just">
              <a:buNone/>
            </a:pPr>
            <a:r>
              <a:rPr lang="ru-RU" sz="3200" b="1" dirty="0" smtClean="0">
                <a:latin typeface="Times New Roman" pitchFamily="18" charset="0"/>
                <a:cs typeface="Times New Roman" pitchFamily="18" charset="0"/>
              </a:rPr>
              <a:t>			Семестр </a:t>
            </a:r>
            <a:r>
              <a:rPr lang="ru-RU" sz="3200" b="1" dirty="0" err="1" smtClean="0">
                <a:latin typeface="Times New Roman" pitchFamily="18" charset="0"/>
                <a:cs typeface="Times New Roman" pitchFamily="18" charset="0"/>
              </a:rPr>
              <a:t>давомида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талаба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томонидан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ўзлаштирилиши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лозим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кредитлар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ҳажми ўқув режасида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кўрсатилган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мажбурий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танлов</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фанларини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ўз</a:t>
            </a:r>
            <a:r>
              <a:rPr lang="ru-RU" sz="3200" b="1" dirty="0" smtClean="0">
                <a:latin typeface="Times New Roman" pitchFamily="18" charset="0"/>
                <a:cs typeface="Times New Roman" pitchFamily="18" charset="0"/>
              </a:rPr>
              <a:t> ичига </a:t>
            </a:r>
            <a:r>
              <a:rPr lang="ru-RU" sz="3200" b="1" dirty="0" err="1" smtClean="0">
                <a:latin typeface="Times New Roman" pitchFamily="18" charset="0"/>
                <a:cs typeface="Times New Roman" pitchFamily="18" charset="0"/>
              </a:rPr>
              <a:t>олади</a:t>
            </a:r>
            <a:r>
              <a:rPr lang="ru-RU" sz="3200" b="1" dirty="0" smtClean="0">
                <a:latin typeface="Times New Roman" pitchFamily="18" charset="0"/>
                <a:cs typeface="Times New Roman" pitchFamily="18" charset="0"/>
              </a:rPr>
              <a:t>.</a:t>
            </a:r>
          </a:p>
          <a:p>
            <a:pPr marL="0" indent="0" algn="just">
              <a:buNone/>
            </a:pP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Талаба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бакалавриатда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ўқиш муддати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камида</a:t>
            </a:r>
            <a:r>
              <a:rPr lang="ru-RU" sz="3200" b="1" dirty="0" smtClean="0">
                <a:latin typeface="Times New Roman" pitchFamily="18" charset="0"/>
                <a:cs typeface="Times New Roman" pitchFamily="18" charset="0"/>
              </a:rPr>
              <a:t> 3 	</a:t>
            </a:r>
            <a:r>
              <a:rPr lang="ru-RU" sz="3200" b="1" dirty="0" err="1" smtClean="0">
                <a:latin typeface="Times New Roman" pitchFamily="18" charset="0"/>
                <a:cs typeface="Times New Roman" pitchFamily="18" charset="0"/>
              </a:rPr>
              <a:t>йил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бўлганда</a:t>
            </a:r>
            <a:r>
              <a:rPr lang="ru-RU" sz="3200" b="1" dirty="0" smtClean="0">
                <a:latin typeface="Times New Roman" pitchFamily="18" charset="0"/>
                <a:cs typeface="Times New Roman" pitchFamily="18" charset="0"/>
              </a:rPr>
              <a:t> 180 кредит, </a:t>
            </a:r>
            <a:r>
              <a:rPr lang="ru-RU" sz="3200" b="1" dirty="0" err="1" smtClean="0">
                <a:latin typeface="Times New Roman" pitchFamily="18" charset="0"/>
                <a:cs typeface="Times New Roman" pitchFamily="18" charset="0"/>
              </a:rPr>
              <a:t>ўқиш муддати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камида</a:t>
            </a:r>
            <a:r>
              <a:rPr lang="ru-RU" sz="3200" b="1" dirty="0" smtClean="0">
                <a:latin typeface="Times New Roman" pitchFamily="18" charset="0"/>
                <a:cs typeface="Times New Roman" pitchFamily="18" charset="0"/>
              </a:rPr>
              <a:t> 4 	</a:t>
            </a:r>
            <a:r>
              <a:rPr lang="ru-RU" sz="3200" b="1" dirty="0" err="1" smtClean="0">
                <a:latin typeface="Times New Roman" pitchFamily="18" charset="0"/>
                <a:cs typeface="Times New Roman" pitchFamily="18" charset="0"/>
              </a:rPr>
              <a:t>йил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бўлганда</a:t>
            </a:r>
            <a:r>
              <a:rPr lang="ru-RU" sz="3200" b="1" dirty="0" smtClean="0">
                <a:latin typeface="Times New Roman" pitchFamily="18" charset="0"/>
                <a:cs typeface="Times New Roman" pitchFamily="18" charset="0"/>
              </a:rPr>
              <a:t> 240 кредит </a:t>
            </a:r>
            <a:r>
              <a:rPr lang="ru-RU" sz="3200" b="1" dirty="0" err="1" smtClean="0">
                <a:latin typeface="Times New Roman" pitchFamily="18" charset="0"/>
                <a:cs typeface="Times New Roman" pitchFamily="18" charset="0"/>
              </a:rPr>
              <a:t>тўплаши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зарур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Магистратурада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ўқиш муддати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камида</a:t>
            </a:r>
            <a:r>
              <a:rPr lang="ru-RU" sz="3200" b="1" dirty="0" smtClean="0">
                <a:latin typeface="Times New Roman" pitchFamily="18" charset="0"/>
                <a:cs typeface="Times New Roman" pitchFamily="18" charset="0"/>
              </a:rPr>
              <a:t> 1 </a:t>
            </a:r>
            <a:r>
              <a:rPr lang="ru-RU" sz="3200" b="1" dirty="0" err="1" smtClean="0">
                <a:latin typeface="Times New Roman" pitchFamily="18" charset="0"/>
                <a:cs typeface="Times New Roman" pitchFamily="18" charset="0"/>
              </a:rPr>
              <a:t>йил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бўлганда</a:t>
            </a:r>
            <a:r>
              <a:rPr lang="ru-RU" sz="3200" b="1" dirty="0" smtClean="0">
                <a:latin typeface="Times New Roman" pitchFamily="18" charset="0"/>
                <a:cs typeface="Times New Roman" pitchFamily="18" charset="0"/>
              </a:rPr>
              <a:t> 60 кредит, </a:t>
            </a:r>
            <a:r>
              <a:rPr lang="ru-RU" sz="3200" b="1" dirty="0" err="1" smtClean="0">
                <a:latin typeface="Times New Roman" pitchFamily="18" charset="0"/>
                <a:cs typeface="Times New Roman" pitchFamily="18" charset="0"/>
              </a:rPr>
              <a:t>ўқиш муддати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камида</a:t>
            </a:r>
            <a:r>
              <a:rPr lang="ru-RU" sz="3200" b="1" dirty="0" smtClean="0">
                <a:latin typeface="Times New Roman" pitchFamily="18" charset="0"/>
                <a:cs typeface="Times New Roman" pitchFamily="18" charset="0"/>
              </a:rPr>
              <a:t> 2 </a:t>
            </a:r>
            <a:r>
              <a:rPr lang="ru-RU" sz="3200" b="1" dirty="0" err="1" smtClean="0">
                <a:latin typeface="Times New Roman" pitchFamily="18" charset="0"/>
                <a:cs typeface="Times New Roman" pitchFamily="18" charset="0"/>
              </a:rPr>
              <a:t>йил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бўлганда</a:t>
            </a:r>
            <a:r>
              <a:rPr lang="ru-RU" sz="3200" b="1" dirty="0" smtClean="0">
                <a:latin typeface="Times New Roman" pitchFamily="18" charset="0"/>
                <a:cs typeface="Times New Roman" pitchFamily="18" charset="0"/>
              </a:rPr>
              <a:t> 120 кредит </a:t>
            </a:r>
            <a:r>
              <a:rPr lang="ru-RU" sz="3200" b="1" dirty="0" err="1" smtClean="0">
                <a:latin typeface="Times New Roman" pitchFamily="18" charset="0"/>
                <a:cs typeface="Times New Roman" pitchFamily="18" charset="0"/>
              </a:rPr>
              <a:t>тўплаши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талаб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этилади</a:t>
            </a:r>
            <a:r>
              <a:rPr lang="ru-RU" sz="32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585227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20505"/>
            <a:ext cx="10515600" cy="5656457"/>
          </a:xfrm>
        </p:spPr>
        <p:txBody>
          <a:bodyPr>
            <a:noAutofit/>
          </a:bodyPr>
          <a:lstStyle/>
          <a:p>
            <a:pPr marL="0" indent="0" algn="ctr">
              <a:buNone/>
            </a:pPr>
            <a:r>
              <a:rPr lang="ru-RU" sz="3600" b="1" dirty="0" smtClean="0">
                <a:solidFill>
                  <a:srgbClr val="FF0000"/>
                </a:solidFill>
              </a:rPr>
              <a:t>МАЖБУРИЙ ФАНЛАР ВА ТАНЛОВ ФАНЛАР</a:t>
            </a:r>
            <a:endParaRPr lang="en-US" sz="3600" b="1" dirty="0" smtClean="0">
              <a:solidFill>
                <a:srgbClr val="FF0000"/>
              </a:solidFill>
            </a:endParaRPr>
          </a:p>
          <a:p>
            <a:pPr marL="0" indent="0" algn="ctr">
              <a:buNone/>
            </a:pPr>
            <a:endParaRPr lang="ru-RU" sz="3200" b="1" dirty="0">
              <a:solidFill>
                <a:srgbClr val="FF0000"/>
              </a:solidFill>
              <a:latin typeface="Times New Roman" pitchFamily="18" charset="0"/>
              <a:cs typeface="Times New Roman" pitchFamily="18" charset="0"/>
            </a:endParaRPr>
          </a:p>
        </p:txBody>
      </p:sp>
      <p:sp>
        <p:nvSpPr>
          <p:cNvPr id="7" name="Скругленный прямоугольник 6"/>
          <p:cNvSpPr/>
          <p:nvPr/>
        </p:nvSpPr>
        <p:spPr>
          <a:xfrm>
            <a:off x="900545" y="1759527"/>
            <a:ext cx="5015346" cy="44057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6109855" y="1663165"/>
            <a:ext cx="5195455" cy="44611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1205345" y="1911926"/>
            <a:ext cx="4419600" cy="4154984"/>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Фан </a:t>
            </a:r>
            <a:r>
              <a:rPr lang="ru-RU" sz="2400" dirty="0" err="1" smtClean="0">
                <a:latin typeface="Times New Roman" pitchFamily="18" charset="0"/>
                <a:cs typeface="Times New Roman" pitchFamily="18" charset="0"/>
              </a:rPr>
              <a:t>блокларидаги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фанлар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мажбурий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танлов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фанлари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бўлиши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мумкин</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Мажбурий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фанларга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малака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талабларида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келтирилган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ўзлаштирилиши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шарт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бўлган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фанлар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киради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Танлов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фанларига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кадрлар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буюртмачилари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талаби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билан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ўқув юрти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томонидан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таклиф</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этиладиган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фанлар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киради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11" name="TextBox 10"/>
          <p:cNvSpPr txBox="1"/>
          <p:nvPr/>
        </p:nvSpPr>
        <p:spPr>
          <a:xfrm>
            <a:off x="6223379" y="2060812"/>
            <a:ext cx="5008728" cy="2677656"/>
          </a:xfrm>
          <a:prstGeom prst="rect">
            <a:avLst/>
          </a:prstGeom>
          <a:noFill/>
        </p:spPr>
        <p:txBody>
          <a:bodyPr wrap="square" rtlCol="0">
            <a:spAutoFit/>
          </a:bodyPr>
          <a:lstStyle/>
          <a:p>
            <a:pPr algn="just"/>
            <a:r>
              <a:rPr lang="ru-RU" sz="2400" dirty="0" err="1" smtClean="0">
                <a:latin typeface="Times New Roman" pitchFamily="18" charset="0"/>
                <a:cs typeface="Times New Roman" pitchFamily="18" charset="0"/>
              </a:rPr>
              <a:t>Намунавий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ўқув режаларда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мажбурий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ўзлаштириладиган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фанлар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уларга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ажратилган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кредитлар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билан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бирга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келтирилади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Танлов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фанлари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бўйича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кредитлар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ўқув юртлари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томонидан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мустақил равишда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белгиланади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585227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50376"/>
            <a:ext cx="10515600" cy="6189155"/>
          </a:xfrm>
        </p:spPr>
        <p:txBody>
          <a:bodyPr>
            <a:noAutofit/>
          </a:bodyPr>
          <a:lstStyle/>
          <a:p>
            <a:pPr marL="0" indent="0" algn="just">
              <a:buNone/>
            </a:pP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сифатини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ошириш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профессор-ўқитувчилар ўртасида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рақобатни шакллантириш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мақсадида олий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муассасаси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кенгаши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қарорига асосан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талабаларга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доирасида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профессор-ўқитувчиларни танлаш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имконияти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берилади</a:t>
            </a:r>
            <a:r>
              <a:rPr lang="ru-RU" sz="3200" b="1" dirty="0" smtClean="0">
                <a:latin typeface="Times New Roman" pitchFamily="18" charset="0"/>
                <a:cs typeface="Times New Roman" pitchFamily="18" charset="0"/>
              </a:rPr>
              <a:t>. </a:t>
            </a:r>
          </a:p>
          <a:p>
            <a:pPr marL="0" indent="0" algn="just">
              <a:buNone/>
            </a:pPr>
            <a:r>
              <a:rPr lang="ru-RU" sz="3200" b="1" dirty="0" smtClean="0">
                <a:latin typeface="Times New Roman" pitchFamily="18" charset="0"/>
                <a:cs typeface="Times New Roman" pitchFamily="18" charset="0"/>
              </a:rPr>
              <a:t>	Бунда </a:t>
            </a:r>
            <a:r>
              <a:rPr lang="ru-RU" sz="3200" b="1" dirty="0" err="1" smtClean="0">
                <a:latin typeface="Times New Roman" pitchFamily="18" charset="0"/>
                <a:cs typeface="Times New Roman" pitchFamily="18" charset="0"/>
              </a:rPr>
              <a:t>талабалар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бошқариш ахборот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тизими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портали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орқали ўқув семестри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бошида</a:t>
            </a:r>
            <a:r>
              <a:rPr lang="ru-RU" sz="3200" b="1" dirty="0" smtClean="0">
                <a:latin typeface="Times New Roman" pitchFamily="18" charset="0"/>
                <a:cs typeface="Times New Roman" pitchFamily="18" charset="0"/>
              </a:rPr>
              <a:t> 1 </a:t>
            </a:r>
            <a:r>
              <a:rPr lang="ru-RU" sz="3200" b="1" dirty="0" err="1" smtClean="0">
                <a:latin typeface="Times New Roman" pitchFamily="18" charset="0"/>
                <a:cs typeface="Times New Roman" pitchFamily="18" charset="0"/>
              </a:rPr>
              <a:t>ҳафта муддат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давомида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ўзи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танлаган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профессор-ўқитувчининг машғулотида қатнашиш учун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онлайн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тарзда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рўйхатдан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ўтади</a:t>
            </a:r>
            <a:r>
              <a:rPr lang="ru-RU" sz="32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585227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50376"/>
            <a:ext cx="10515600" cy="6175507"/>
          </a:xfrm>
        </p:spPr>
        <p:txBody>
          <a:bodyPr>
            <a:noAutofit/>
          </a:bodyPr>
          <a:lstStyle/>
          <a:p>
            <a:pPr marL="0" indent="0" algn="just">
              <a:buNone/>
            </a:pPr>
            <a:r>
              <a:rPr lang="ru-RU" sz="3200" b="1" dirty="0" smtClean="0">
                <a:latin typeface="Times New Roman" pitchFamily="18" charset="0"/>
                <a:cs typeface="Times New Roman" pitchFamily="18" charset="0"/>
              </a:rPr>
              <a:t>	Академик </a:t>
            </a:r>
            <a:r>
              <a:rPr lang="ru-RU" sz="3200" b="1" dirty="0" err="1" smtClean="0">
                <a:latin typeface="Times New Roman" pitchFamily="18" charset="0"/>
                <a:cs typeface="Times New Roman" pitchFamily="18" charset="0"/>
              </a:rPr>
              <a:t>қарздор талабаларнинг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ташаббуси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билан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мавжуд</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академик</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қарзларни топшириш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мақсадида ёзги</a:t>
            </a:r>
            <a:r>
              <a:rPr lang="ru-RU" sz="3200" b="1" dirty="0" smtClean="0">
                <a:latin typeface="Times New Roman" pitchFamily="18" charset="0"/>
                <a:cs typeface="Times New Roman" pitchFamily="18" charset="0"/>
              </a:rPr>
              <a:t> семестр </a:t>
            </a:r>
            <a:r>
              <a:rPr lang="ru-RU" sz="3200" b="1" dirty="0" err="1" smtClean="0">
                <a:latin typeface="Times New Roman" pitchFamily="18" charset="0"/>
                <a:cs typeface="Times New Roman" pitchFamily="18" charset="0"/>
              </a:rPr>
              <a:t>олий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муассасаси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томонидан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одатда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таътил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вақтида пулли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асосда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ташкил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этилади</a:t>
            </a:r>
            <a:r>
              <a:rPr lang="ru-RU" sz="32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585227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14149"/>
            <a:ext cx="10515600" cy="6011734"/>
          </a:xfrm>
        </p:spPr>
        <p:txBody>
          <a:bodyPr>
            <a:noAutofit/>
          </a:bodyPr>
          <a:lstStyle/>
          <a:p>
            <a:pPr marL="0" indent="0" algn="ctr">
              <a:buNone/>
            </a:pPr>
            <a:r>
              <a:rPr lang="ru-RU" sz="2800" b="1" dirty="0" err="1" smtClean="0">
                <a:solidFill>
                  <a:srgbClr val="FF0000"/>
                </a:solidFill>
                <a:latin typeface="Times New Roman" pitchFamily="18" charset="0"/>
                <a:cs typeface="Times New Roman" pitchFamily="18" charset="0"/>
              </a:rPr>
              <a:t>Олий</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таълим</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муассасаларида</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таълим</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фан</a:t>
            </a:r>
            <a:r>
              <a:rPr lang="ru-RU" sz="2800" b="1" dirty="0" smtClean="0">
                <a:solidFill>
                  <a:srgbClr val="FF0000"/>
                </a:solidFill>
                <a:latin typeface="Times New Roman" pitchFamily="18" charset="0"/>
                <a:cs typeface="Times New Roman" pitchFamily="18" charset="0"/>
              </a:rPr>
              <a:t>, инновация </a:t>
            </a:r>
            <a:r>
              <a:rPr lang="ru-RU" sz="2800" b="1" dirty="0" err="1" smtClean="0">
                <a:solidFill>
                  <a:srgbClr val="FF0000"/>
                </a:solidFill>
                <a:latin typeface="Times New Roman" pitchFamily="18" charset="0"/>
                <a:cs typeface="Times New Roman" pitchFamily="18" charset="0"/>
              </a:rPr>
              <a:t>ва</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илмий-тадқиқотлар натижаларини</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тижоратлаштириш</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фаолиятининг</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узвий</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боғлиқлигини назарда</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тутувчи</a:t>
            </a:r>
            <a:r>
              <a:rPr lang="ru-RU" sz="2800" b="1" dirty="0" smtClean="0">
                <a:solidFill>
                  <a:srgbClr val="FF0000"/>
                </a:solidFill>
                <a:latin typeface="Times New Roman" pitchFamily="18" charset="0"/>
                <a:cs typeface="Times New Roman" pitchFamily="18" charset="0"/>
              </a:rPr>
              <a:t> “Университет 3.0” </a:t>
            </a:r>
            <a:r>
              <a:rPr lang="ru-RU" sz="2800" b="1" dirty="0" err="1" smtClean="0">
                <a:solidFill>
                  <a:srgbClr val="FF0000"/>
                </a:solidFill>
                <a:latin typeface="Times New Roman" pitchFamily="18" charset="0"/>
                <a:cs typeface="Times New Roman" pitchFamily="18" charset="0"/>
              </a:rPr>
              <a:t>концепциясини</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босқичма-босқич жорий</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этиш</a:t>
            </a:r>
            <a:r>
              <a:rPr lang="ru-RU" sz="2800" b="1" dirty="0" smtClean="0">
                <a:solidFill>
                  <a:srgbClr val="FF0000"/>
                </a:solidFill>
                <a:latin typeface="Times New Roman" pitchFamily="18" charset="0"/>
                <a:cs typeface="Times New Roman" pitchFamily="18" charset="0"/>
              </a:rPr>
              <a:t>:</a:t>
            </a:r>
          </a:p>
          <a:p>
            <a:pPr marL="0" indent="0" algn="just">
              <a:buNone/>
            </a:pPr>
            <a:r>
              <a:rPr lang="ru-RU" sz="2800" b="1" dirty="0" smtClean="0">
                <a:latin typeface="Times New Roman" pitchFamily="18" charset="0"/>
                <a:cs typeface="Times New Roman" pitchFamily="18" charset="0"/>
              </a:rPr>
              <a:t>1.Таълим </a:t>
            </a:r>
            <a:r>
              <a:rPr lang="ru-RU" sz="2800" b="1" dirty="0" err="1" smtClean="0">
                <a:latin typeface="Times New Roman" pitchFamily="18" charset="0"/>
                <a:cs typeface="Times New Roman" pitchFamily="18" charset="0"/>
              </a:rPr>
              <a:t>тизимида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мавжуд</a:t>
            </a:r>
            <a:r>
              <a:rPr lang="ru-RU" sz="2800" b="1" dirty="0" smtClean="0">
                <a:latin typeface="Times New Roman" pitchFamily="18" charset="0"/>
                <a:cs typeface="Times New Roman" pitchFamily="18" charset="0"/>
              </a:rPr>
              <a:t> «Университет 1.0» модели </a:t>
            </a:r>
            <a:r>
              <a:rPr lang="ru-RU" sz="2800" b="1" dirty="0" err="1" smtClean="0">
                <a:latin typeface="Times New Roman" pitchFamily="18" charset="0"/>
                <a:cs typeface="Times New Roman" pitchFamily="18" charset="0"/>
              </a:rPr>
              <a:t>фақат </a:t>
            </a:r>
            <a:r>
              <a:rPr lang="ru-RU" sz="2800" b="1" dirty="0" err="1" smtClean="0">
                <a:solidFill>
                  <a:srgbClr val="0070C0"/>
                </a:solidFill>
                <a:latin typeface="Times New Roman" pitchFamily="18" charset="0"/>
                <a:cs typeface="Times New Roman" pitchFamily="18" charset="0"/>
              </a:rPr>
              <a:t>таълим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бериш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билан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чекланади</a:t>
            </a:r>
            <a:r>
              <a:rPr lang="ru-RU" sz="2800" b="1" dirty="0" smtClean="0">
                <a:latin typeface="Times New Roman" pitchFamily="18" charset="0"/>
                <a:cs typeface="Times New Roman" pitchFamily="18" charset="0"/>
              </a:rPr>
              <a:t>. </a:t>
            </a:r>
          </a:p>
          <a:p>
            <a:pPr marL="0" indent="0" algn="just">
              <a:buNone/>
            </a:pPr>
            <a:r>
              <a:rPr lang="ru-RU" sz="2800" b="1" dirty="0" smtClean="0">
                <a:latin typeface="Times New Roman" pitchFamily="18" charset="0"/>
                <a:cs typeface="Times New Roman" pitchFamily="18" charset="0"/>
              </a:rPr>
              <a:t>2.«Университет 2.0» - </a:t>
            </a:r>
            <a:r>
              <a:rPr lang="ru-RU" sz="2800" b="1" dirty="0" err="1" smtClean="0">
                <a:solidFill>
                  <a:srgbClr val="0070C0"/>
                </a:solidFill>
                <a:latin typeface="Times New Roman" pitchFamily="18" charset="0"/>
                <a:cs typeface="Times New Roman" pitchFamily="18" charset="0"/>
              </a:rPr>
              <a:t>таълим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бериш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solidFill>
                  <a:srgbClr val="0070C0"/>
                </a:solidFill>
                <a:latin typeface="Times New Roman" pitchFamily="18" charset="0"/>
                <a:cs typeface="Times New Roman" pitchFamily="18" charset="0"/>
              </a:rPr>
              <a:t>илмий-тадқиқот </a:t>
            </a:r>
            <a:r>
              <a:rPr lang="ru-RU" sz="2800" b="1" dirty="0" err="1" smtClean="0">
                <a:latin typeface="Times New Roman" pitchFamily="18" charset="0"/>
                <a:cs typeface="Times New Roman" pitchFamily="18" charset="0"/>
              </a:rPr>
              <a:t>ишлари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олиб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боришни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ўз</a:t>
            </a:r>
            <a:r>
              <a:rPr lang="ru-RU" sz="2800" b="1" dirty="0" smtClean="0">
                <a:latin typeface="Times New Roman" pitchFamily="18" charset="0"/>
                <a:cs typeface="Times New Roman" pitchFamily="18" charset="0"/>
              </a:rPr>
              <a:t> ичига </a:t>
            </a:r>
            <a:r>
              <a:rPr lang="ru-RU" sz="2800" b="1" dirty="0" err="1" smtClean="0">
                <a:latin typeface="Times New Roman" pitchFamily="18" charset="0"/>
                <a:cs typeface="Times New Roman" pitchFamily="18" charset="0"/>
              </a:rPr>
              <a:t>олади</a:t>
            </a:r>
            <a:r>
              <a:rPr lang="ru-RU" sz="2800" b="1" dirty="0" smtClean="0">
                <a:latin typeface="Times New Roman" pitchFamily="18" charset="0"/>
                <a:cs typeface="Times New Roman" pitchFamily="18" charset="0"/>
              </a:rPr>
              <a:t>.</a:t>
            </a:r>
          </a:p>
          <a:p>
            <a:pPr marL="0" indent="0" algn="just">
              <a:buNone/>
            </a:pPr>
            <a:r>
              <a:rPr lang="uz-Cyrl-UZ" sz="2800" b="1" dirty="0" smtClean="0">
                <a:latin typeface="Times New Roman" pitchFamily="18" charset="0"/>
                <a:cs typeface="Times New Roman" pitchFamily="18" charset="0"/>
              </a:rPr>
              <a:t>3.</a:t>
            </a:r>
            <a:r>
              <a:rPr lang="ru-RU" sz="2800" b="1" dirty="0" smtClean="0">
                <a:latin typeface="Times New Roman" pitchFamily="18" charset="0"/>
                <a:cs typeface="Times New Roman" pitchFamily="18" charset="0"/>
              </a:rPr>
              <a:t> «Университет 3.0» модели </a:t>
            </a:r>
            <a:r>
              <a:rPr lang="ru-RU" sz="2800" b="1" dirty="0" err="1" smtClean="0">
                <a:latin typeface="Times New Roman" pitchFamily="18" charset="0"/>
                <a:cs typeface="Times New Roman" pitchFamily="18" charset="0"/>
              </a:rPr>
              <a:t>эса</a:t>
            </a:r>
            <a:r>
              <a:rPr lang="ru-RU" sz="2800" b="1" dirty="0" smtClean="0">
                <a:latin typeface="Times New Roman" pitchFamily="18" charset="0"/>
                <a:cs typeface="Times New Roman" pitchFamily="18" charset="0"/>
              </a:rPr>
              <a:t> </a:t>
            </a:r>
            <a:r>
              <a:rPr lang="ru-RU" sz="2800" b="1" dirty="0" err="1" smtClean="0">
                <a:solidFill>
                  <a:srgbClr val="0070C0"/>
                </a:solidFill>
                <a:latin typeface="Times New Roman" pitchFamily="18" charset="0"/>
                <a:cs typeface="Times New Roman" pitchFamily="18" charset="0"/>
              </a:rPr>
              <a:t>таълим</a:t>
            </a:r>
            <a:r>
              <a:rPr lang="ru-RU" sz="2800" b="1" dirty="0" smtClean="0">
                <a:solidFill>
                  <a:srgbClr val="0070C0"/>
                </a:solidFill>
                <a:latin typeface="Times New Roman" pitchFamily="18" charset="0"/>
                <a:cs typeface="Times New Roman" pitchFamily="18" charset="0"/>
              </a:rPr>
              <a:t>, </a:t>
            </a:r>
            <a:r>
              <a:rPr lang="ru-RU" sz="2800" b="1" dirty="0" err="1" smtClean="0">
                <a:solidFill>
                  <a:srgbClr val="0070C0"/>
                </a:solidFill>
                <a:latin typeface="Times New Roman" pitchFamily="18" charset="0"/>
                <a:cs typeface="Times New Roman" pitchFamily="18" charset="0"/>
              </a:rPr>
              <a:t>фан</a:t>
            </a:r>
            <a:r>
              <a:rPr lang="ru-RU" sz="2800" b="1" dirty="0" smtClean="0">
                <a:solidFill>
                  <a:srgbClr val="0070C0"/>
                </a:solidFill>
                <a:latin typeface="Times New Roman" pitchFamily="18" charset="0"/>
                <a:cs typeface="Times New Roman" pitchFamily="18" charset="0"/>
              </a:rPr>
              <a:t>, инновация </a:t>
            </a:r>
            <a:r>
              <a:rPr lang="ru-RU" sz="2800" b="1" dirty="0" err="1" smtClean="0">
                <a:solidFill>
                  <a:srgbClr val="0070C0"/>
                </a:solidFill>
                <a:latin typeface="Times New Roman" pitchFamily="18" charset="0"/>
                <a:cs typeface="Times New Roman" pitchFamily="18" charset="0"/>
              </a:rPr>
              <a:t>ва</a:t>
            </a:r>
            <a:r>
              <a:rPr lang="ru-RU" sz="2800" b="1" dirty="0" smtClean="0">
                <a:solidFill>
                  <a:srgbClr val="0070C0"/>
                </a:solidFill>
                <a:latin typeface="Times New Roman" pitchFamily="18" charset="0"/>
                <a:cs typeface="Times New Roman" pitchFamily="18" charset="0"/>
              </a:rPr>
              <a:t> </a:t>
            </a:r>
            <a:r>
              <a:rPr lang="ru-RU" sz="2800" b="1" dirty="0" err="1" smtClean="0">
                <a:solidFill>
                  <a:srgbClr val="0070C0"/>
                </a:solidFill>
                <a:latin typeface="Times New Roman" pitchFamily="18" charset="0"/>
                <a:cs typeface="Times New Roman" pitchFamily="18" charset="0"/>
              </a:rPr>
              <a:t>илмий-тадқиқотларни</a:t>
            </a:r>
            <a:r>
              <a:rPr lang="ru-RU" sz="2800" b="1" dirty="0" err="1" smtClean="0">
                <a:latin typeface="Times New Roman" pitchFamily="18" charset="0"/>
                <a:cs typeface="Times New Roman" pitchFamily="18" charset="0"/>
              </a:rPr>
              <a:t> тижоратлаштирувчи</a:t>
            </a:r>
            <a:r>
              <a:rPr lang="ru-RU" sz="2800" b="1" dirty="0" smtClean="0">
                <a:latin typeface="Times New Roman" pitchFamily="18" charset="0"/>
                <a:cs typeface="Times New Roman" pitchFamily="18" charset="0"/>
              </a:rPr>
              <a:t> модель </a:t>
            </a:r>
            <a:r>
              <a:rPr lang="ru-RU" sz="2800" b="1" dirty="0" err="1" smtClean="0">
                <a:latin typeface="Times New Roman" pitchFamily="18" charset="0"/>
                <a:cs typeface="Times New Roman" pitchFamily="18" charset="0"/>
              </a:rPr>
              <a:t>ҳисобланади</a:t>
            </a:r>
            <a:r>
              <a:rPr lang="ru-RU" sz="2800" b="1" dirty="0" smtClean="0">
                <a:latin typeface="Times New Roman" pitchFamily="18" charset="0"/>
                <a:cs typeface="Times New Roman" pitchFamily="18" charset="0"/>
              </a:rPr>
              <a:t>.</a:t>
            </a:r>
          </a:p>
          <a:p>
            <a:pPr marL="0" indent="0" algn="just">
              <a:buNone/>
            </a:pPr>
            <a:endParaRPr lang="ru-RU" sz="27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85227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95402" y="-1041009"/>
            <a:ext cx="9601196" cy="6921305"/>
          </a:xfrm>
        </p:spPr>
        <p:txBody>
          <a:bodyPr>
            <a:normAutofit/>
          </a:bodyPr>
          <a:lstStyle/>
          <a:p>
            <a:pPr algn="just"/>
            <a:r>
              <a:rPr lang="ru-RU" sz="3200" b="1" dirty="0" smtClean="0">
                <a:latin typeface="Times New Roman" pitchFamily="18" charset="0"/>
                <a:cs typeface="Times New Roman" pitchFamily="18" charset="0"/>
              </a:rPr>
              <a:t>\</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«Университет 3.0» </a:t>
            </a:r>
            <a:r>
              <a:rPr lang="ru-RU" sz="3200" b="1" dirty="0" err="1" smtClean="0">
                <a:latin typeface="Times New Roman" pitchFamily="18" charset="0"/>
                <a:cs typeface="Times New Roman" pitchFamily="18" charset="0"/>
              </a:rPr>
              <a:t>моделида</a:t>
            </a:r>
            <a:r>
              <a:rPr lang="ru-RU" sz="3200" b="1" dirty="0" smtClean="0">
                <a:latin typeface="Times New Roman" pitchFamily="18" charset="0"/>
                <a:cs typeface="Times New Roman" pitchFamily="18" charset="0"/>
              </a:rPr>
              <a:t> университет </a:t>
            </a:r>
            <a:r>
              <a:rPr lang="ru-RU" sz="3200" b="1" dirty="0" err="1" smtClean="0">
                <a:latin typeface="Times New Roman" pitchFamily="18" charset="0"/>
                <a:cs typeface="Times New Roman" pitchFamily="18" charset="0"/>
              </a:rPr>
              <a:t>ўзида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қилинган илмий-тадқиқот натижасини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ўзи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ҳам сотиш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имконига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бўлади</a:t>
            </a:r>
            <a:r>
              <a:rPr lang="ru-RU" sz="3200" b="1" dirty="0" smtClean="0">
                <a:latin typeface="Times New Roman" pitchFamily="18" charset="0"/>
                <a:cs typeface="Times New Roman" pitchFamily="18" charset="0"/>
              </a:rPr>
              <a:t>.</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Масалан</a:t>
            </a:r>
            <a:r>
              <a:rPr lang="ru-RU" sz="3200" b="1" dirty="0" smtClean="0">
                <a:latin typeface="Times New Roman" pitchFamily="18" charset="0"/>
                <a:cs typeface="Times New Roman" pitchFamily="18" charset="0"/>
              </a:rPr>
              <a:t>, ОТМ </a:t>
            </a:r>
            <a:r>
              <a:rPr lang="ru-RU" sz="3200" b="1" dirty="0" err="1" smtClean="0">
                <a:latin typeface="Times New Roman" pitchFamily="18" charset="0"/>
                <a:cs typeface="Times New Roman" pitchFamily="18" charset="0"/>
              </a:rPr>
              <a:t>алоҳида </a:t>
            </a:r>
            <a:r>
              <a:rPr lang="ru-RU" sz="3200" b="1" dirty="0" smtClean="0">
                <a:solidFill>
                  <a:srgbClr val="0070C0"/>
                </a:solidFill>
                <a:latin typeface="Times New Roman" pitchFamily="18" charset="0"/>
                <a:cs typeface="Times New Roman" pitchFamily="18" charset="0"/>
              </a:rPr>
              <a:t>технопарк</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очиб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илмий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ишланмалар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яратиши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бевосита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ишланмаларининг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тижоратлашувини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йўлга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қўйиши мумкин</a:t>
            </a:r>
            <a:r>
              <a:rPr lang="ru-RU" sz="3200" b="1" dirty="0" smtClean="0">
                <a:latin typeface="Times New Roman" pitchFamily="18" charset="0"/>
                <a:cs typeface="Times New Roman" pitchFamily="18" charset="0"/>
              </a:rPr>
              <a:t>. Бунда </a:t>
            </a:r>
            <a:r>
              <a:rPr lang="ru-RU" sz="3200" b="1" dirty="0" err="1" smtClean="0">
                <a:latin typeface="Times New Roman" pitchFamily="18" charset="0"/>
                <a:cs typeface="Times New Roman" pitchFamily="18" charset="0"/>
              </a:rPr>
              <a:t>битирувчиларга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нафақат билим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берилишига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уни </a:t>
            </a:r>
            <a:r>
              <a:rPr lang="ru-RU" sz="3200" b="1" dirty="0" smtClean="0">
                <a:solidFill>
                  <a:srgbClr val="0070C0"/>
                </a:solidFill>
                <a:latin typeface="Times New Roman" pitchFamily="18" charset="0"/>
                <a:cs typeface="Times New Roman" pitchFamily="18" charset="0"/>
              </a:rPr>
              <a:t>реализация </a:t>
            </a:r>
            <a:r>
              <a:rPr lang="ru-RU" sz="3200" b="1" dirty="0" err="1" smtClean="0">
                <a:latin typeface="Times New Roman" pitchFamily="18" charset="0"/>
                <a:cs typeface="Times New Roman" pitchFamily="18" charset="0"/>
              </a:rPr>
              <a:t>қилишга ҳам эришилади</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0842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noChangeAspect="1"/>
          </p:cNvPicPr>
          <p:nvPr>
            <p:ph idx="1"/>
          </p:nvPr>
        </p:nvPicPr>
        <p:blipFill rotWithShape="1">
          <a:blip r:embed="rId2"/>
          <a:srcRect l="3927" b="3111"/>
          <a:stretch/>
        </p:blipFill>
        <p:spPr>
          <a:xfrm>
            <a:off x="838200" y="667814"/>
            <a:ext cx="10515600" cy="5258848"/>
          </a:xfrm>
          <a:prstGeom prst="rect">
            <a:avLst/>
          </a:prstGeom>
        </p:spPr>
      </p:pic>
    </p:spTree>
    <p:extLst>
      <p:ext uri="{BB962C8B-B14F-4D97-AF65-F5344CB8AC3E}">
        <p14:creationId xmlns:p14="http://schemas.microsoft.com/office/powerpoint/2010/main" val="3592575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95401" y="436729"/>
            <a:ext cx="9936705" cy="5443568"/>
          </a:xfrm>
        </p:spPr>
        <p:txBody>
          <a:bodyPr>
            <a:noAutofit/>
          </a:bodyPr>
          <a:lstStyle/>
          <a:p>
            <a:pPr algn="just"/>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Олий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муассасалари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профессор-ўқитувчилари, илмий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изланувчилари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докторантлари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бакалавриат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магистратура </a:t>
            </a:r>
            <a:r>
              <a:rPr lang="ru-RU" sz="3200" b="1" dirty="0" err="1" smtClean="0">
                <a:latin typeface="Times New Roman" pitchFamily="18" charset="0"/>
                <a:cs typeface="Times New Roman" pitchFamily="18" charset="0"/>
              </a:rPr>
              <a:t>талабаларининг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юқори импакт-факторга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нуфузли</a:t>
            </a:r>
            <a:r>
              <a:rPr lang="ru-RU" sz="3200" b="1" dirty="0" smtClean="0">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халқаро илмий</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журналларда</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мақолалар чоп</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этиши</a:t>
            </a:r>
            <a:r>
              <a:rPr lang="ru-RU" sz="3200" b="1" dirty="0" smtClean="0">
                <a:solidFill>
                  <a:srgbClr val="0070C0"/>
                </a:solidFill>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мақолаларга иқтибослик кўрсаткичлари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ошиши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шунингдек</a:t>
            </a:r>
            <a:r>
              <a:rPr lang="ru-RU" sz="3200" b="1" dirty="0" smtClean="0">
                <a:latin typeface="Times New Roman" pitchFamily="18" charset="0"/>
                <a:cs typeface="Times New Roman" pitchFamily="18" charset="0"/>
              </a:rPr>
              <a:t>, республика </a:t>
            </a:r>
            <a:r>
              <a:rPr lang="ru-RU" sz="3200" b="1" dirty="0" err="1" smtClean="0">
                <a:latin typeface="Times New Roman" pitchFamily="18" charset="0"/>
                <a:cs typeface="Times New Roman" pitchFamily="18" charset="0"/>
              </a:rPr>
              <a:t>илмий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журналларини</a:t>
            </a:r>
            <a:r>
              <a:rPr lang="ru-RU" sz="3200" b="1" dirty="0" smtClean="0">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халқаро илмий-техник</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маълумотлар</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базасига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босқичма-босқич киритилишини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таъминлаш</a:t>
            </a:r>
            <a:r>
              <a:rPr lang="ru-RU" sz="3200" b="1" dirty="0" smtClean="0">
                <a:latin typeface="Times New Roman" pitchFamily="18" charset="0"/>
                <a:cs typeface="Times New Roman" pitchFamily="18" charset="0"/>
              </a:rPr>
              <a:t>.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08426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1487606"/>
            <a:ext cx="11793512" cy="5157084"/>
          </a:xfrm>
          <a:prstGeom prst="rect">
            <a:avLst/>
          </a:prstGeom>
        </p:spPr>
      </p:pic>
      <p:sp>
        <p:nvSpPr>
          <p:cNvPr id="4" name="TextBox 3"/>
          <p:cNvSpPr txBox="1"/>
          <p:nvPr/>
        </p:nvSpPr>
        <p:spPr>
          <a:xfrm>
            <a:off x="1678675" y="191069"/>
            <a:ext cx="8857397" cy="1200329"/>
          </a:xfrm>
          <a:prstGeom prst="rect">
            <a:avLst/>
          </a:prstGeom>
          <a:noFill/>
        </p:spPr>
        <p:txBody>
          <a:bodyPr wrap="square" rtlCol="0">
            <a:spAutoFit/>
          </a:bodyPr>
          <a:lstStyle/>
          <a:p>
            <a:pPr algn="ctr"/>
            <a:r>
              <a:rPr lang="ru-RU" sz="2400" b="1" dirty="0" err="1" smtClean="0">
                <a:solidFill>
                  <a:srgbClr val="FF0000"/>
                </a:solidFill>
                <a:latin typeface="Times New Roman" pitchFamily="18" charset="0"/>
                <a:cs typeface="Times New Roman" pitchFamily="18" charset="0"/>
              </a:rPr>
              <a:t>Талаба-ёшлар</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таълим-тарбияси</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учун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қўшимча шароитлар</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яратишга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қаратилган </a:t>
            </a:r>
            <a:r>
              <a:rPr lang="ru-RU" sz="2400" b="1" dirty="0" smtClean="0">
                <a:solidFill>
                  <a:srgbClr val="FF0000"/>
                </a:solidFill>
                <a:latin typeface="Times New Roman" pitchFamily="18" charset="0"/>
                <a:cs typeface="Times New Roman" pitchFamily="18" charset="0"/>
              </a:rPr>
              <a:t>комплекс </a:t>
            </a:r>
            <a:r>
              <a:rPr lang="ru-RU" sz="2400" b="1" dirty="0" err="1" smtClean="0">
                <a:solidFill>
                  <a:srgbClr val="FF0000"/>
                </a:solidFill>
                <a:latin typeface="Times New Roman" pitchFamily="18" charset="0"/>
                <a:cs typeface="Times New Roman" pitchFamily="18" charset="0"/>
              </a:rPr>
              <a:t>чора-тадбирларни</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ўз</a:t>
            </a:r>
            <a:r>
              <a:rPr lang="ru-RU" sz="2400" b="1" dirty="0" smtClean="0">
                <a:solidFill>
                  <a:srgbClr val="FF0000"/>
                </a:solidFill>
                <a:latin typeface="Times New Roman" pitchFamily="18" charset="0"/>
                <a:cs typeface="Times New Roman" pitchFamily="18" charset="0"/>
              </a:rPr>
              <a:t> ичига </a:t>
            </a:r>
            <a:r>
              <a:rPr lang="ru-RU" sz="2400" b="1" dirty="0" err="1" smtClean="0">
                <a:solidFill>
                  <a:srgbClr val="FF0000"/>
                </a:solidFill>
                <a:latin typeface="Times New Roman" pitchFamily="18" charset="0"/>
                <a:cs typeface="Times New Roman" pitchFamily="18" charset="0"/>
              </a:rPr>
              <a:t>олган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бешта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ташаббусни</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амалиётга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татбиқ этиш</a:t>
            </a:r>
            <a:r>
              <a:rPr lang="ru-RU" sz="2400" b="1" dirty="0" smtClean="0">
                <a:solidFill>
                  <a:srgbClr val="FF0000"/>
                </a:solidFill>
                <a:latin typeface="Times New Roman" pitchFamily="18" charset="0"/>
                <a:cs typeface="Times New Roman" pitchFamily="18" charset="0"/>
              </a:rPr>
              <a:t>:</a:t>
            </a:r>
            <a:endParaRPr lang="ru-RU" sz="2400" dirty="0"/>
          </a:p>
        </p:txBody>
      </p:sp>
    </p:spTree>
    <p:extLst>
      <p:ext uri="{BB962C8B-B14F-4D97-AF65-F5344CB8AC3E}">
        <p14:creationId xmlns:p14="http://schemas.microsoft.com/office/powerpoint/2010/main" val="379494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97096" y="377952"/>
            <a:ext cx="3393948" cy="9860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10684" y="542544"/>
            <a:ext cx="2430780" cy="74676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256278" y="399173"/>
            <a:ext cx="3275329" cy="866775"/>
          </a:xfrm>
          <a:prstGeom prst="rect">
            <a:avLst/>
          </a:prstGeom>
          <a:ln w="12700">
            <a:solidFill>
              <a:srgbClr val="6F2F9F"/>
            </a:solidFill>
          </a:ln>
        </p:spPr>
        <p:txBody>
          <a:bodyPr vert="horz" wrap="square" lIns="0" tIns="242570" rIns="0" bIns="0" rtlCol="0">
            <a:spAutoFit/>
          </a:bodyPr>
          <a:lstStyle/>
          <a:p>
            <a:pPr marL="690880">
              <a:lnSpc>
                <a:spcPct val="100000"/>
              </a:lnSpc>
              <a:spcBef>
                <a:spcPts val="1910"/>
              </a:spcBef>
            </a:pPr>
            <a:r>
              <a:rPr sz="2400" spc="-150" dirty="0">
                <a:solidFill>
                  <a:srgbClr val="2E5496"/>
                </a:solidFill>
              </a:rPr>
              <a:t>1-ТАШАББУС</a:t>
            </a:r>
            <a:endParaRPr sz="2400"/>
          </a:p>
        </p:txBody>
      </p:sp>
      <p:sp>
        <p:nvSpPr>
          <p:cNvPr id="5" name="object 5"/>
          <p:cNvSpPr/>
          <p:nvPr/>
        </p:nvSpPr>
        <p:spPr>
          <a:xfrm>
            <a:off x="10484331" y="3810"/>
            <a:ext cx="1707668" cy="176187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6603"/>
            <a:ext cx="1759711" cy="171765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0408793" y="5129714"/>
            <a:ext cx="1761871" cy="171765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6438" y="5075173"/>
            <a:ext cx="1717651" cy="176187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09599" y="5123457"/>
            <a:ext cx="10896601" cy="1512697"/>
          </a:xfrm>
          <a:custGeom>
            <a:avLst/>
            <a:gdLst/>
            <a:ahLst/>
            <a:cxnLst/>
            <a:rect l="l" t="t" r="r" b="b"/>
            <a:pathLst>
              <a:path w="7326630" h="2055495">
                <a:moveTo>
                  <a:pt x="0" y="2054987"/>
                </a:moveTo>
                <a:lnTo>
                  <a:pt x="7326122" y="2054987"/>
                </a:lnTo>
                <a:lnTo>
                  <a:pt x="7326122" y="0"/>
                </a:lnTo>
                <a:lnTo>
                  <a:pt x="0" y="0"/>
                </a:lnTo>
                <a:lnTo>
                  <a:pt x="0" y="2054987"/>
                </a:lnTo>
                <a:close/>
              </a:path>
            </a:pathLst>
          </a:custGeom>
          <a:solidFill>
            <a:srgbClr val="D9FFEA"/>
          </a:solidFill>
        </p:spPr>
        <p:txBody>
          <a:bodyPr wrap="square" lIns="0" tIns="0" rIns="0" bIns="0" rtlCol="0"/>
          <a:lstStyle/>
          <a:p>
            <a:endParaRPr/>
          </a:p>
        </p:txBody>
      </p:sp>
      <p:sp>
        <p:nvSpPr>
          <p:cNvPr id="10" name="object 10"/>
          <p:cNvSpPr txBox="1"/>
          <p:nvPr/>
        </p:nvSpPr>
        <p:spPr>
          <a:xfrm>
            <a:off x="810387" y="5232223"/>
            <a:ext cx="10467213" cy="1397177"/>
          </a:xfrm>
          <a:prstGeom prst="rect">
            <a:avLst/>
          </a:prstGeom>
        </p:spPr>
        <p:txBody>
          <a:bodyPr vert="horz" wrap="square" lIns="0" tIns="12065" rIns="0" bIns="0" rtlCol="0">
            <a:spAutoFit/>
          </a:bodyPr>
          <a:lstStyle/>
          <a:p>
            <a:pPr marL="12700" marR="5080" algn="just">
              <a:lnSpc>
                <a:spcPct val="150000"/>
              </a:lnSpc>
              <a:spcBef>
                <a:spcPts val="95"/>
              </a:spcBef>
            </a:pPr>
            <a:r>
              <a:rPr sz="2000" b="1" spc="-125" dirty="0">
                <a:solidFill>
                  <a:srgbClr val="1F3863"/>
                </a:solidFill>
                <a:latin typeface="Times New Roman"/>
                <a:cs typeface="Times New Roman"/>
              </a:rPr>
              <a:t>ЁШЛАРНИНГ </a:t>
            </a:r>
            <a:r>
              <a:rPr sz="2000" b="1" spc="-155" dirty="0">
                <a:solidFill>
                  <a:srgbClr val="1F3863"/>
                </a:solidFill>
                <a:latin typeface="Times New Roman"/>
                <a:cs typeface="Times New Roman"/>
              </a:rPr>
              <a:t>МУСИҚА, </a:t>
            </a:r>
            <a:r>
              <a:rPr sz="2000" b="1" spc="-175" dirty="0">
                <a:solidFill>
                  <a:srgbClr val="1F3863"/>
                </a:solidFill>
                <a:latin typeface="Times New Roman"/>
                <a:cs typeface="Times New Roman"/>
              </a:rPr>
              <a:t>РАССОМЛИК, </a:t>
            </a:r>
            <a:r>
              <a:rPr sz="2000" b="1" spc="-120" dirty="0">
                <a:solidFill>
                  <a:srgbClr val="1F3863"/>
                </a:solidFill>
                <a:latin typeface="Times New Roman"/>
                <a:cs typeface="Times New Roman"/>
              </a:rPr>
              <a:t>АДАБИЁТ, </a:t>
            </a:r>
            <a:r>
              <a:rPr sz="2000" b="1" spc="-125" dirty="0">
                <a:solidFill>
                  <a:srgbClr val="1F3863"/>
                </a:solidFill>
                <a:latin typeface="Times New Roman"/>
                <a:cs typeface="Times New Roman"/>
              </a:rPr>
              <a:t>ТЕАТР </a:t>
            </a:r>
            <a:r>
              <a:rPr sz="2000" b="1" spc="-120" dirty="0">
                <a:solidFill>
                  <a:srgbClr val="1F3863"/>
                </a:solidFill>
                <a:latin typeface="Times New Roman"/>
                <a:cs typeface="Times New Roman"/>
              </a:rPr>
              <a:t>ВА  </a:t>
            </a:r>
            <a:r>
              <a:rPr sz="2000" b="1" spc="-145" dirty="0">
                <a:solidFill>
                  <a:srgbClr val="1F3863"/>
                </a:solidFill>
                <a:latin typeface="Times New Roman"/>
                <a:cs typeface="Times New Roman"/>
              </a:rPr>
              <a:t>САНЪАТНИНГ </a:t>
            </a:r>
            <a:r>
              <a:rPr sz="2000" b="1" spc="-114" dirty="0">
                <a:solidFill>
                  <a:srgbClr val="1F3863"/>
                </a:solidFill>
                <a:latin typeface="Times New Roman"/>
                <a:cs typeface="Times New Roman"/>
              </a:rPr>
              <a:t>БОШҚА </a:t>
            </a:r>
            <a:r>
              <a:rPr sz="2000" b="1" spc="-160" dirty="0">
                <a:solidFill>
                  <a:srgbClr val="1F3863"/>
                </a:solidFill>
                <a:latin typeface="Times New Roman"/>
                <a:cs typeface="Times New Roman"/>
              </a:rPr>
              <a:t>ТУРЛАРИГА </a:t>
            </a:r>
            <a:r>
              <a:rPr sz="2000" b="1" spc="-80" dirty="0">
                <a:solidFill>
                  <a:srgbClr val="1F3863"/>
                </a:solidFill>
                <a:latin typeface="Times New Roman"/>
                <a:cs typeface="Times New Roman"/>
              </a:rPr>
              <a:t>ҚИЗИҚИШЛАРИНИ  </a:t>
            </a:r>
            <a:r>
              <a:rPr sz="2000" b="1" spc="-135" dirty="0">
                <a:solidFill>
                  <a:srgbClr val="1F3863"/>
                </a:solidFill>
                <a:latin typeface="Times New Roman"/>
                <a:cs typeface="Times New Roman"/>
              </a:rPr>
              <a:t>ОШИРИШГА, </a:t>
            </a:r>
            <a:r>
              <a:rPr sz="2000" b="1" spc="-130" dirty="0">
                <a:solidFill>
                  <a:srgbClr val="1F3863"/>
                </a:solidFill>
                <a:latin typeface="Times New Roman"/>
                <a:cs typeface="Times New Roman"/>
              </a:rPr>
              <a:t>ИСТЕДОДИНИ </a:t>
            </a:r>
            <a:r>
              <a:rPr sz="2000" b="1" spc="-195" dirty="0">
                <a:solidFill>
                  <a:srgbClr val="1F3863"/>
                </a:solidFill>
                <a:latin typeface="Times New Roman"/>
                <a:cs typeface="Times New Roman"/>
              </a:rPr>
              <a:t>ЮЗАГА</a:t>
            </a:r>
            <a:r>
              <a:rPr sz="2000" b="1" spc="110" dirty="0">
                <a:solidFill>
                  <a:srgbClr val="1F3863"/>
                </a:solidFill>
                <a:latin typeface="Times New Roman"/>
                <a:cs typeface="Times New Roman"/>
              </a:rPr>
              <a:t> </a:t>
            </a:r>
            <a:r>
              <a:rPr sz="2000" b="1" spc="-130" dirty="0">
                <a:solidFill>
                  <a:srgbClr val="1F3863"/>
                </a:solidFill>
                <a:latin typeface="Times New Roman"/>
                <a:cs typeface="Times New Roman"/>
              </a:rPr>
              <a:t>ЧИҚАРИШГА </a:t>
            </a:r>
            <a:r>
              <a:rPr sz="2000" b="1" spc="-145" dirty="0">
                <a:solidFill>
                  <a:srgbClr val="1F3863"/>
                </a:solidFill>
                <a:latin typeface="Times New Roman"/>
                <a:cs typeface="Times New Roman"/>
              </a:rPr>
              <a:t>ХИЗМАТ  </a:t>
            </a:r>
            <a:r>
              <a:rPr sz="2000" b="1" spc="-75" dirty="0" smtClean="0">
                <a:solidFill>
                  <a:srgbClr val="1F3863"/>
                </a:solidFill>
                <a:latin typeface="Times New Roman"/>
                <a:cs typeface="Times New Roman"/>
              </a:rPr>
              <a:t>ҚИЛАДИ</a:t>
            </a:r>
            <a:r>
              <a:rPr lang="uz-Cyrl-UZ" sz="2000" b="1" spc="-75" dirty="0" smtClean="0">
                <a:solidFill>
                  <a:srgbClr val="1F3863"/>
                </a:solidFill>
                <a:latin typeface="Times New Roman"/>
                <a:cs typeface="Times New Roman"/>
              </a:rPr>
              <a:t>.</a:t>
            </a:r>
            <a:endParaRPr sz="2000" dirty="0">
              <a:latin typeface="Times New Roman"/>
              <a:cs typeface="Times New Roman"/>
            </a:endParaRPr>
          </a:p>
        </p:txBody>
      </p:sp>
      <p:sp>
        <p:nvSpPr>
          <p:cNvPr id="11" name="object 11"/>
          <p:cNvSpPr/>
          <p:nvPr/>
        </p:nvSpPr>
        <p:spPr>
          <a:xfrm>
            <a:off x="560893" y="1466488"/>
            <a:ext cx="4203894" cy="310648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6817884" y="1265948"/>
            <a:ext cx="4430267" cy="3153156"/>
          </a:xfrm>
          <a:prstGeom prst="rect">
            <a:avLst/>
          </a:prstGeom>
          <a:blipFill>
            <a:blip r:embed="rId9" cstate="print"/>
            <a:stretch>
              <a:fillRect/>
            </a:stretch>
          </a:blipFill>
        </p:spPr>
        <p:txBody>
          <a:bodyPr wrap="square" lIns="0" tIns="0" rIns="0" bIns="0" rtlCol="0"/>
          <a:lstStyle/>
          <a:p>
            <a:endParaRPr/>
          </a:p>
        </p:txBody>
      </p:sp>
      <p:pic>
        <p:nvPicPr>
          <p:cNvPr id="19" name="Picture 8" descr="http://www.yoshlarovozi.uz/wp-content/uploads/2019/02/3699-800x445.jpg"/>
          <p:cNvPicPr>
            <a:picLocks noChangeAspect="1" noChangeArrowheads="1"/>
          </p:cNvPicPr>
          <p:nvPr/>
        </p:nvPicPr>
        <p:blipFill>
          <a:blip r:embed="rId10">
            <a:extLst>
              <a:ext uri="{28A0092B-C50C-407E-A947-70E740481C1C}">
                <a14:useLocalDpi xmlns:a14="http://schemas.microsoft.com/office/drawing/2010/main" val="0"/>
              </a:ext>
            </a:extLst>
          </a:blip>
          <a:srcRect l="20509" r="20152"/>
          <a:stretch>
            <a:fillRect/>
          </a:stretch>
        </p:blipFill>
        <p:spPr bwMode="auto">
          <a:xfrm>
            <a:off x="4487731" y="1700816"/>
            <a:ext cx="2540381" cy="23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11" cstate="print"/>
          <a:stretch>
            <a:fillRect/>
          </a:stretch>
        </p:blipFill>
        <p:spPr>
          <a:xfrm>
            <a:off x="506250" y="1314232"/>
            <a:ext cx="4048309" cy="3020688"/>
          </a:xfrm>
          <a:prstGeom prst="rect">
            <a:avLst/>
          </a:prstGeom>
        </p:spPr>
      </p:pic>
      <p:pic>
        <p:nvPicPr>
          <p:cNvPr id="14" name="Рисунок 13"/>
          <p:cNvPicPr>
            <a:picLocks noChangeAspect="1"/>
          </p:cNvPicPr>
          <p:nvPr/>
        </p:nvPicPr>
        <p:blipFill>
          <a:blip r:embed="rId12"/>
          <a:stretch>
            <a:fillRect/>
          </a:stretch>
        </p:blipFill>
        <p:spPr>
          <a:xfrm>
            <a:off x="6920509" y="1337588"/>
            <a:ext cx="4234358" cy="29973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Рисунок 5"/>
          <p:cNvPicPr>
            <a:picLocks noChangeAspect="1"/>
          </p:cNvPicPr>
          <p:nvPr/>
        </p:nvPicPr>
        <p:blipFill>
          <a:blip r:embed="rId2"/>
          <a:stretch>
            <a:fillRect/>
          </a:stretch>
        </p:blipFill>
        <p:spPr>
          <a:xfrm rot="10800000" flipV="1">
            <a:off x="457200" y="517222"/>
            <a:ext cx="7049502" cy="5586398"/>
          </a:xfrm>
          <a:prstGeom prst="rect">
            <a:avLst/>
          </a:prstGeom>
        </p:spPr>
      </p:pic>
      <p:sp>
        <p:nvSpPr>
          <p:cNvPr id="3" name="Текст 2"/>
          <p:cNvSpPr>
            <a:spLocks noGrp="1"/>
          </p:cNvSpPr>
          <p:nvPr>
            <p:ph type="body" idx="1"/>
          </p:nvPr>
        </p:nvSpPr>
        <p:spPr>
          <a:xfrm>
            <a:off x="7506702" y="1142999"/>
            <a:ext cx="4228096" cy="4960621"/>
          </a:xfrm>
        </p:spPr>
        <p:txBody>
          <a:bodyPr/>
          <a:lstStyle/>
          <a:p>
            <a:pPr algn="ctr"/>
            <a:r>
              <a:rPr lang="ru-RU" sz="4000" b="1" dirty="0" err="1" smtClean="0">
                <a:solidFill>
                  <a:srgbClr val="FF0000"/>
                </a:solidFill>
                <a:latin typeface="Times New Roman" panose="02020603050405020304" pitchFamily="18" charset="0"/>
                <a:cs typeface="Times New Roman" panose="02020603050405020304" pitchFamily="18" charset="0"/>
              </a:rPr>
              <a:t>Санъат</a:t>
            </a:r>
            <a:r>
              <a:rPr lang="ru-RU" sz="4000" b="1" dirty="0" smtClean="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ва</a:t>
            </a:r>
            <a:r>
              <a:rPr lang="ru-RU" sz="4000" b="1" dirty="0" smtClean="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бадиий</a:t>
            </a:r>
            <a:r>
              <a:rPr lang="ru-RU" sz="4000" b="1" dirty="0" smtClean="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ижод</a:t>
            </a:r>
            <a:r>
              <a:rPr lang="ru-RU" sz="4000" b="1" dirty="0" smtClean="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шахс</a:t>
            </a:r>
            <a:r>
              <a:rPr lang="ru-RU" sz="4000" b="1" dirty="0" smtClean="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феноменини</a:t>
            </a:r>
            <a:r>
              <a:rPr lang="ru-RU" sz="4000" b="1" dirty="0" smtClean="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шакллантирувчи</a:t>
            </a:r>
            <a:r>
              <a:rPr lang="ru-RU" sz="4000" b="1" dirty="0" smtClean="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асосий</a:t>
            </a:r>
            <a:r>
              <a:rPr lang="ru-RU" sz="4000" b="1" dirty="0" smtClean="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мезондир</a:t>
            </a:r>
            <a:r>
              <a:rPr lang="ru-RU" sz="4000" b="1" dirty="0" smtClean="0">
                <a:solidFill>
                  <a:srgbClr val="FF0000"/>
                </a:solidFill>
                <a:latin typeface="Times New Roman" panose="02020603050405020304" pitchFamily="18" charset="0"/>
                <a:cs typeface="Times New Roman" panose="02020603050405020304" pitchFamily="18" charset="0"/>
              </a:rPr>
              <a:t>.</a:t>
            </a:r>
            <a:endParaRPr lang="ru-RU" sz="4000" dirty="0"/>
          </a:p>
        </p:txBody>
      </p:sp>
    </p:spTree>
    <p:extLst>
      <p:ext uri="{BB962C8B-B14F-4D97-AF65-F5344CB8AC3E}">
        <p14:creationId xmlns:p14="http://schemas.microsoft.com/office/powerpoint/2010/main" val="3838942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0711" y="4615560"/>
            <a:ext cx="8201025" cy="1709420"/>
          </a:xfrm>
          <a:custGeom>
            <a:avLst/>
            <a:gdLst/>
            <a:ahLst/>
            <a:cxnLst/>
            <a:rect l="l" t="t" r="r" b="b"/>
            <a:pathLst>
              <a:path w="8201025" h="1709420">
                <a:moveTo>
                  <a:pt x="0" y="1709039"/>
                </a:moveTo>
                <a:lnTo>
                  <a:pt x="8200644" y="1709039"/>
                </a:lnTo>
                <a:lnTo>
                  <a:pt x="8200644" y="0"/>
                </a:lnTo>
                <a:lnTo>
                  <a:pt x="0" y="0"/>
                </a:lnTo>
                <a:lnTo>
                  <a:pt x="0" y="1709039"/>
                </a:lnTo>
                <a:close/>
              </a:path>
            </a:pathLst>
          </a:custGeom>
          <a:solidFill>
            <a:srgbClr val="C9FCFD"/>
          </a:solidFill>
        </p:spPr>
        <p:txBody>
          <a:bodyPr wrap="square" lIns="0" tIns="0" rIns="0" bIns="0" rtlCol="0"/>
          <a:lstStyle/>
          <a:p>
            <a:pPr algn="just">
              <a:spcBef>
                <a:spcPct val="0"/>
              </a:spcBef>
            </a:pPr>
            <a:r>
              <a:rPr lang="uz-Cyrl-UZ" altLang="ru-RU" sz="2800" b="1" dirty="0" smtClean="0">
                <a:latin typeface="Times New Roman" panose="02020603050405020304" pitchFamily="18" charset="0"/>
                <a:cs typeface="Times New Roman" panose="02020603050405020304" pitchFamily="18" charset="0"/>
              </a:rPr>
              <a:t>Ё</a:t>
            </a:r>
            <a:r>
              <a:rPr lang="ru-RU" altLang="ru-RU" sz="2800" b="1" dirty="0" err="1" smtClean="0">
                <a:latin typeface="Times New Roman" panose="02020603050405020304" pitchFamily="18" charset="0"/>
                <a:cs typeface="Times New Roman" panose="02020603050405020304" pitchFamily="18" charset="0"/>
              </a:rPr>
              <a:t>шларни</a:t>
            </a:r>
            <a:r>
              <a:rPr lang="ru-RU" altLang="ru-RU" sz="2800" b="1" dirty="0" smtClean="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жисмоний</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чиниқтириш</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уларнинг</a:t>
            </a:r>
            <a:r>
              <a:rPr lang="ru-RU" altLang="ru-RU" sz="2800" b="1" dirty="0">
                <a:latin typeface="Times New Roman" panose="02020603050405020304" pitchFamily="18" charset="0"/>
                <a:cs typeface="Times New Roman" panose="02020603050405020304" pitchFamily="18" charset="0"/>
              </a:rPr>
              <a:t> спорт </a:t>
            </a:r>
            <a:r>
              <a:rPr lang="ru-RU" altLang="ru-RU" sz="2800" b="1" dirty="0" err="1">
                <a:latin typeface="Times New Roman" panose="02020603050405020304" pitchFamily="18" charset="0"/>
                <a:cs typeface="Times New Roman" panose="02020603050405020304" pitchFamily="18" charset="0"/>
              </a:rPr>
              <a:t>соҳасида</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қобилиятини</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намоён</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қилишлари</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учун</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зарур</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шароитлар</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яратишга</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йўналтирилган</a:t>
            </a:r>
            <a:r>
              <a:rPr lang="ru-RU" altLang="ru-RU" sz="2800" b="1" dirty="0">
                <a:latin typeface="Times New Roman" panose="02020603050405020304" pitchFamily="18" charset="0"/>
                <a:cs typeface="Times New Roman" panose="02020603050405020304" pitchFamily="18" charset="0"/>
              </a:rPr>
              <a:t>.</a:t>
            </a:r>
            <a:endParaRPr lang="ru-RU" altLang="ru-RU" sz="2800" b="1" dirty="0">
              <a:solidFill>
                <a:srgbClr val="0000FF"/>
              </a:solidFill>
              <a:latin typeface="Times New Roman" panose="02020603050405020304" pitchFamily="18" charset="0"/>
              <a:cs typeface="Times New Roman" panose="02020603050405020304" pitchFamily="18" charset="0"/>
            </a:endParaRPr>
          </a:p>
        </p:txBody>
      </p:sp>
      <p:sp>
        <p:nvSpPr>
          <p:cNvPr id="4" name="object 4"/>
          <p:cNvSpPr/>
          <p:nvPr/>
        </p:nvSpPr>
        <p:spPr>
          <a:xfrm>
            <a:off x="10484331" y="3810"/>
            <a:ext cx="1707668" cy="17618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6603"/>
            <a:ext cx="1759711" cy="17176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408793" y="5129714"/>
            <a:ext cx="1761871" cy="171765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6438" y="5075173"/>
            <a:ext cx="1717651" cy="176187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611111" y="1356360"/>
            <a:ext cx="5036820" cy="327507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798576" y="1356360"/>
            <a:ext cx="5036820" cy="330403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197096" y="377952"/>
            <a:ext cx="3393948" cy="9860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4710684" y="542544"/>
            <a:ext cx="2430780" cy="746760"/>
          </a:xfrm>
          <a:prstGeom prst="rect">
            <a:avLst/>
          </a:prstGeom>
          <a:blipFill>
            <a:blip r:embed="rId9"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4256278" y="399173"/>
            <a:ext cx="3275329" cy="866775"/>
          </a:xfrm>
          <a:prstGeom prst="rect">
            <a:avLst/>
          </a:prstGeom>
          <a:ln w="12700">
            <a:solidFill>
              <a:srgbClr val="6F2F9F"/>
            </a:solidFill>
          </a:ln>
        </p:spPr>
        <p:txBody>
          <a:bodyPr vert="horz" wrap="square" lIns="0" tIns="242570" rIns="0" bIns="0" rtlCol="0">
            <a:spAutoFit/>
          </a:bodyPr>
          <a:lstStyle/>
          <a:p>
            <a:pPr marL="690880">
              <a:lnSpc>
                <a:spcPct val="100000"/>
              </a:lnSpc>
              <a:spcBef>
                <a:spcPts val="1910"/>
              </a:spcBef>
            </a:pPr>
            <a:r>
              <a:rPr sz="2400" spc="-150" dirty="0">
                <a:solidFill>
                  <a:srgbClr val="2E5496"/>
                </a:solidFill>
              </a:rPr>
              <a:t>2-ТАШАББУС</a:t>
            </a:r>
            <a:endParaRPr sz="2400" dirty="0"/>
          </a:p>
        </p:txBody>
      </p:sp>
      <p:pic>
        <p:nvPicPr>
          <p:cNvPr id="15" name="Рисунок 14"/>
          <p:cNvPicPr>
            <a:picLocks noChangeAspect="1"/>
          </p:cNvPicPr>
          <p:nvPr/>
        </p:nvPicPr>
        <p:blipFill>
          <a:blip r:embed="rId10"/>
          <a:stretch>
            <a:fillRect/>
          </a:stretch>
        </p:blipFill>
        <p:spPr>
          <a:xfrm>
            <a:off x="6378822" y="1556523"/>
            <a:ext cx="4950381" cy="3010179"/>
          </a:xfrm>
          <a:prstGeom prst="rect">
            <a:avLst/>
          </a:prstGeom>
        </p:spPr>
      </p:pic>
      <p:pic>
        <p:nvPicPr>
          <p:cNvPr id="16" name="Рисунок 15"/>
          <p:cNvPicPr>
            <a:picLocks noChangeAspect="1"/>
          </p:cNvPicPr>
          <p:nvPr/>
        </p:nvPicPr>
        <p:blipFill>
          <a:blip r:embed="rId11"/>
          <a:stretch>
            <a:fillRect/>
          </a:stretch>
        </p:blipFill>
        <p:spPr>
          <a:xfrm>
            <a:off x="947418" y="1507351"/>
            <a:ext cx="4690734" cy="300215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267200"/>
            <a:ext cx="10435179" cy="1723549"/>
          </a:xfrm>
        </p:spPr>
        <p:txBody>
          <a:bodyPr>
            <a:normAutofit fontScale="90000"/>
          </a:bodyPr>
          <a:lstStyle/>
          <a:p>
            <a:pPr algn="just"/>
            <a:r>
              <a:rPr lang="ru-RU" sz="2400" dirty="0" smtClean="0"/>
              <a:t>	</a:t>
            </a:r>
            <a:r>
              <a:rPr lang="ru-RU" sz="2800" dirty="0" smtClean="0">
                <a:solidFill>
                  <a:schemeClr val="tx1"/>
                </a:solidFill>
              </a:rPr>
              <a:t>Институт спорт </a:t>
            </a:r>
            <a:r>
              <a:rPr lang="ru-RU" sz="2800" dirty="0" err="1">
                <a:solidFill>
                  <a:schemeClr val="tx1"/>
                </a:solidFill>
              </a:rPr>
              <a:t>майдончаларидан</a:t>
            </a:r>
            <a:r>
              <a:rPr lang="ru-RU" sz="2800" dirty="0">
                <a:solidFill>
                  <a:schemeClr val="tx1"/>
                </a:solidFill>
              </a:rPr>
              <a:t>  </a:t>
            </a:r>
            <a:r>
              <a:rPr lang="ru-RU" sz="2800" dirty="0" err="1" smtClean="0">
                <a:solidFill>
                  <a:schemeClr val="tx1"/>
                </a:solidFill>
              </a:rPr>
              <a:t>дарс</a:t>
            </a:r>
            <a:r>
              <a:rPr lang="ru-RU" sz="2800" dirty="0" smtClean="0">
                <a:solidFill>
                  <a:schemeClr val="tx1"/>
                </a:solidFill>
              </a:rPr>
              <a:t> </a:t>
            </a:r>
            <a:r>
              <a:rPr lang="ru-RU" sz="2800" dirty="0" err="1" smtClean="0">
                <a:solidFill>
                  <a:schemeClr val="tx1"/>
                </a:solidFill>
              </a:rPr>
              <a:t>ва</a:t>
            </a:r>
            <a:r>
              <a:rPr lang="ru-RU" sz="2800" dirty="0" smtClean="0">
                <a:solidFill>
                  <a:schemeClr val="tx1"/>
                </a:solidFill>
              </a:rPr>
              <a:t>  </a:t>
            </a:r>
            <a:r>
              <a:rPr lang="ru-RU" sz="2800" dirty="0" err="1" smtClean="0">
                <a:solidFill>
                  <a:schemeClr val="tx1"/>
                </a:solidFill>
              </a:rPr>
              <a:t>дарсдан</a:t>
            </a:r>
            <a:r>
              <a:rPr lang="ru-RU" sz="2800" dirty="0" smtClean="0">
                <a:solidFill>
                  <a:schemeClr val="tx1"/>
                </a:solidFill>
              </a:rPr>
              <a:t> </a:t>
            </a:r>
            <a:r>
              <a:rPr lang="ru-RU" sz="2800" dirty="0" err="1">
                <a:solidFill>
                  <a:schemeClr val="tx1"/>
                </a:solidFill>
              </a:rPr>
              <a:t>ташқари</a:t>
            </a:r>
            <a:r>
              <a:rPr lang="ru-RU" sz="2800" dirty="0">
                <a:solidFill>
                  <a:schemeClr val="tx1"/>
                </a:solidFill>
              </a:rPr>
              <a:t> </a:t>
            </a:r>
            <a:r>
              <a:rPr lang="ru-RU" sz="2800" dirty="0" err="1" smtClean="0">
                <a:solidFill>
                  <a:schemeClr val="tx1"/>
                </a:solidFill>
              </a:rPr>
              <a:t>фойдаланиш</a:t>
            </a:r>
            <a:r>
              <a:rPr lang="ru-RU" sz="2800" dirty="0" smtClean="0">
                <a:solidFill>
                  <a:schemeClr val="tx1"/>
                </a:solidFill>
              </a:rPr>
              <a:t> </a:t>
            </a:r>
            <a:r>
              <a:rPr lang="ru-RU" sz="2800" dirty="0" err="1" smtClean="0">
                <a:solidFill>
                  <a:schemeClr val="tx1"/>
                </a:solidFill>
              </a:rPr>
              <a:t>учун</a:t>
            </a:r>
            <a:r>
              <a:rPr lang="ru-RU" sz="2800" dirty="0" smtClean="0">
                <a:solidFill>
                  <a:schemeClr val="tx1"/>
                </a:solidFill>
              </a:rPr>
              <a:t> </a:t>
            </a:r>
            <a:r>
              <a:rPr lang="ru-RU" sz="2800" dirty="0" err="1" smtClean="0">
                <a:solidFill>
                  <a:schemeClr val="tx1"/>
                </a:solidFill>
              </a:rPr>
              <a:t>кенг</a:t>
            </a:r>
            <a:r>
              <a:rPr lang="ru-RU" sz="2800" dirty="0" smtClean="0">
                <a:solidFill>
                  <a:schemeClr val="tx1"/>
                </a:solidFill>
              </a:rPr>
              <a:t> </a:t>
            </a:r>
            <a:r>
              <a:rPr lang="ru-RU" sz="2800" dirty="0" err="1" smtClean="0">
                <a:solidFill>
                  <a:schemeClr val="tx1"/>
                </a:solidFill>
              </a:rPr>
              <a:t>имкониятлар</a:t>
            </a:r>
            <a:r>
              <a:rPr lang="ru-RU" sz="2800" dirty="0" smtClean="0">
                <a:solidFill>
                  <a:schemeClr val="tx1"/>
                </a:solidFill>
              </a:rPr>
              <a:t> </a:t>
            </a:r>
            <a:r>
              <a:rPr lang="ru-RU" sz="2800" dirty="0" err="1" smtClean="0">
                <a:solidFill>
                  <a:schemeClr val="tx1"/>
                </a:solidFill>
              </a:rPr>
              <a:t>яратилган</a:t>
            </a:r>
            <a:r>
              <a:rPr lang="ru-RU" sz="2800" dirty="0" smtClean="0">
                <a:solidFill>
                  <a:schemeClr val="tx1"/>
                </a:solidFill>
              </a:rPr>
              <a:t>. </a:t>
            </a:r>
            <a:r>
              <a:rPr lang="ru-RU" sz="2800" dirty="0" err="1" smtClean="0">
                <a:solidFill>
                  <a:schemeClr val="tx1"/>
                </a:solidFill>
              </a:rPr>
              <a:t>Нафақат</a:t>
            </a:r>
            <a:r>
              <a:rPr lang="ru-RU" sz="2800" dirty="0" smtClean="0">
                <a:solidFill>
                  <a:schemeClr val="tx1"/>
                </a:solidFill>
              </a:rPr>
              <a:t> </a:t>
            </a:r>
            <a:r>
              <a:rPr lang="ru-RU" sz="2800" dirty="0" err="1" smtClean="0">
                <a:solidFill>
                  <a:schemeClr val="tx1"/>
                </a:solidFill>
              </a:rPr>
              <a:t>талабалар</a:t>
            </a:r>
            <a:r>
              <a:rPr lang="ru-RU" sz="2800" dirty="0" smtClean="0">
                <a:solidFill>
                  <a:schemeClr val="tx1"/>
                </a:solidFill>
              </a:rPr>
              <a:t>, </a:t>
            </a:r>
            <a:r>
              <a:rPr lang="ru-RU" sz="2800" dirty="0">
                <a:solidFill>
                  <a:schemeClr val="tx1"/>
                </a:solidFill>
              </a:rPr>
              <a:t>балки  </a:t>
            </a:r>
            <a:r>
              <a:rPr lang="ru-RU" sz="2800" dirty="0" err="1">
                <a:solidFill>
                  <a:schemeClr val="tx1"/>
                </a:solidFill>
              </a:rPr>
              <a:t>ён-атрофдагиларни</a:t>
            </a:r>
            <a:r>
              <a:rPr lang="ru-RU" sz="2800" dirty="0">
                <a:solidFill>
                  <a:schemeClr val="tx1"/>
                </a:solidFill>
              </a:rPr>
              <a:t> </a:t>
            </a:r>
            <a:r>
              <a:rPr lang="ru-RU" sz="2800" dirty="0" err="1">
                <a:solidFill>
                  <a:schemeClr val="tx1"/>
                </a:solidFill>
              </a:rPr>
              <a:t>ҳам</a:t>
            </a:r>
            <a:r>
              <a:rPr lang="ru-RU" sz="2800" dirty="0">
                <a:solidFill>
                  <a:schemeClr val="tx1"/>
                </a:solidFill>
              </a:rPr>
              <a:t> спорт </a:t>
            </a:r>
            <a:r>
              <a:rPr lang="ru-RU" sz="2800" dirty="0" err="1">
                <a:solidFill>
                  <a:schemeClr val="tx1"/>
                </a:solidFill>
              </a:rPr>
              <a:t>билан</a:t>
            </a:r>
            <a:r>
              <a:rPr lang="ru-RU" sz="2800" dirty="0">
                <a:solidFill>
                  <a:schemeClr val="tx1"/>
                </a:solidFill>
              </a:rPr>
              <a:t> </a:t>
            </a:r>
            <a:r>
              <a:rPr lang="ru-RU" sz="2800" dirty="0" err="1">
                <a:solidFill>
                  <a:schemeClr val="tx1"/>
                </a:solidFill>
              </a:rPr>
              <a:t>шуғулланишига</a:t>
            </a:r>
            <a:r>
              <a:rPr lang="ru-RU" sz="2800" dirty="0">
                <a:solidFill>
                  <a:schemeClr val="tx1"/>
                </a:solidFill>
              </a:rPr>
              <a:t>  </a:t>
            </a:r>
            <a:r>
              <a:rPr lang="ru-RU" sz="2800" dirty="0" err="1">
                <a:solidFill>
                  <a:schemeClr val="tx1"/>
                </a:solidFill>
              </a:rPr>
              <a:t>қўшимча</a:t>
            </a:r>
            <a:r>
              <a:rPr lang="ru-RU" sz="2800" dirty="0">
                <a:solidFill>
                  <a:schemeClr val="tx1"/>
                </a:solidFill>
              </a:rPr>
              <a:t> </a:t>
            </a:r>
            <a:r>
              <a:rPr lang="ru-RU" sz="2800" dirty="0" err="1" smtClean="0">
                <a:solidFill>
                  <a:schemeClr val="tx1"/>
                </a:solidFill>
              </a:rPr>
              <a:t>шароитлар</a:t>
            </a:r>
            <a:r>
              <a:rPr lang="ru-RU" sz="2800" dirty="0" smtClean="0">
                <a:solidFill>
                  <a:schemeClr val="tx1"/>
                </a:solidFill>
              </a:rPr>
              <a:t> </a:t>
            </a:r>
            <a:r>
              <a:rPr lang="ru-RU" sz="2800" dirty="0" err="1" smtClean="0">
                <a:solidFill>
                  <a:schemeClr val="tx1"/>
                </a:solidFill>
              </a:rPr>
              <a:t>мавжуд</a:t>
            </a:r>
            <a:r>
              <a:rPr lang="ru-RU" sz="2800" dirty="0" smtClean="0">
                <a:solidFill>
                  <a:schemeClr val="tx1"/>
                </a:solidFill>
              </a:rPr>
              <a:t>.</a:t>
            </a:r>
            <a:endParaRPr lang="ru-RU" sz="2800" dirty="0">
              <a:solidFill>
                <a:schemeClr val="tx1"/>
              </a:solidFill>
            </a:endParaRPr>
          </a:p>
        </p:txBody>
      </p:sp>
      <p:pic>
        <p:nvPicPr>
          <p:cNvPr id="4" name="Рисунок 3"/>
          <p:cNvPicPr>
            <a:picLocks noChangeAspect="1"/>
          </p:cNvPicPr>
          <p:nvPr/>
        </p:nvPicPr>
        <p:blipFill>
          <a:blip r:embed="rId2"/>
          <a:stretch>
            <a:fillRect/>
          </a:stretch>
        </p:blipFill>
        <p:spPr>
          <a:xfrm>
            <a:off x="6063915" y="502779"/>
            <a:ext cx="4980864" cy="3322608"/>
          </a:xfrm>
          <a:prstGeom prst="rect">
            <a:avLst/>
          </a:prstGeom>
        </p:spPr>
      </p:pic>
      <p:pic>
        <p:nvPicPr>
          <p:cNvPr id="5" name="Рисунок 4"/>
          <p:cNvPicPr>
            <a:picLocks noChangeAspect="1"/>
          </p:cNvPicPr>
          <p:nvPr/>
        </p:nvPicPr>
        <p:blipFill>
          <a:blip r:embed="rId3"/>
          <a:stretch>
            <a:fillRect/>
          </a:stretch>
        </p:blipFill>
        <p:spPr>
          <a:xfrm>
            <a:off x="609600" y="502779"/>
            <a:ext cx="5029200" cy="3459621"/>
          </a:xfrm>
          <a:prstGeom prst="rect">
            <a:avLst/>
          </a:prstGeom>
        </p:spPr>
      </p:pic>
    </p:spTree>
    <p:extLst>
      <p:ext uri="{BB962C8B-B14F-4D97-AF65-F5344CB8AC3E}">
        <p14:creationId xmlns:p14="http://schemas.microsoft.com/office/powerpoint/2010/main" val="1802280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52400"/>
            <a:ext cx="8890792" cy="1384995"/>
          </a:xfrm>
          <a:prstGeom prst="rect">
            <a:avLst/>
          </a:prstGeom>
          <a:noFill/>
        </p:spPr>
        <p:txBody>
          <a:bodyPr wrap="square" rtlCol="0">
            <a:spAutoFit/>
          </a:bodyPr>
          <a:lstStyle/>
          <a:p>
            <a:pPr algn="just"/>
            <a:r>
              <a:rPr lang="ru-RU" sz="2800" dirty="0"/>
              <a:t>	</a:t>
            </a:r>
            <a:r>
              <a:rPr lang="ru-RU" sz="2800" b="1" dirty="0" err="1" smtClean="0">
                <a:latin typeface="Times New Roman" panose="02020603050405020304" pitchFamily="18" charset="0"/>
                <a:cs typeface="Times New Roman" panose="02020603050405020304" pitchFamily="18" charset="0"/>
              </a:rPr>
              <a:t>Аҳоли</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ёшлар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ўртасида</a:t>
            </a:r>
            <a:r>
              <a:rPr lang="ru-RU" sz="2800" b="1" dirty="0">
                <a:latin typeface="Times New Roman" panose="02020603050405020304" pitchFamily="18" charset="0"/>
                <a:cs typeface="Times New Roman" panose="02020603050405020304" pitchFamily="18" charset="0"/>
              </a:rPr>
              <a:t> компьютер </a:t>
            </a:r>
            <a:r>
              <a:rPr lang="ru-RU" sz="2800" b="1" dirty="0" err="1">
                <a:latin typeface="Times New Roman" panose="02020603050405020304" pitchFamily="18" charset="0"/>
                <a:cs typeface="Times New Roman" panose="02020603050405020304" pitchFamily="18" charset="0"/>
              </a:rPr>
              <a:t>технологиялари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интернетдан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самарали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фойдаланишни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ташкил</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этишга</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қаратилган</a:t>
            </a:r>
            <a:r>
              <a:rPr lang="en-US" sz="2800" b="1" dirty="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381000" y="1607481"/>
            <a:ext cx="4275385" cy="2844005"/>
          </a:xfrm>
          <a:prstGeom prst="rect">
            <a:avLst/>
          </a:prstGeom>
        </p:spPr>
      </p:pic>
      <p:pic>
        <p:nvPicPr>
          <p:cNvPr id="10" name="Рисунок 9"/>
          <p:cNvPicPr>
            <a:picLocks noChangeAspect="1"/>
          </p:cNvPicPr>
          <p:nvPr/>
        </p:nvPicPr>
        <p:blipFill>
          <a:blip r:embed="rId3"/>
          <a:stretch>
            <a:fillRect/>
          </a:stretch>
        </p:blipFill>
        <p:spPr>
          <a:xfrm>
            <a:off x="4800600" y="1619514"/>
            <a:ext cx="6909593" cy="5026239"/>
          </a:xfrm>
          <a:prstGeom prst="rect">
            <a:avLst/>
          </a:prstGeom>
        </p:spPr>
      </p:pic>
      <p:sp>
        <p:nvSpPr>
          <p:cNvPr id="11" name="TextBox 10"/>
          <p:cNvSpPr txBox="1"/>
          <p:nvPr/>
        </p:nvSpPr>
        <p:spPr>
          <a:xfrm>
            <a:off x="486360" y="152400"/>
            <a:ext cx="2714040" cy="523220"/>
          </a:xfrm>
          <a:prstGeom prst="rect">
            <a:avLst/>
          </a:prstGeom>
          <a:noFill/>
        </p:spPr>
        <p:txBody>
          <a:bodyPr wrap="square" rtlCol="0">
            <a:spAutoFit/>
          </a:bodyPr>
          <a:lstStyle/>
          <a:p>
            <a:r>
              <a:rPr lang="ru-RU" sz="2800" b="1" dirty="0" smtClean="0">
                <a:solidFill>
                  <a:srgbClr val="0070C0"/>
                </a:solidFill>
                <a:latin typeface="Times New Roman" panose="02020603050405020304" pitchFamily="18" charset="0"/>
                <a:cs typeface="Times New Roman" panose="02020603050405020304" pitchFamily="18" charset="0"/>
              </a:rPr>
              <a:t>3-ТАШАББУС</a:t>
            </a:r>
            <a:endParaRPr lang="ru-RU" sz="2800" b="1" dirty="0">
              <a:solidFill>
                <a:srgbClr val="0070C0"/>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cstate="print"/>
          <a:stretch>
            <a:fillRect/>
          </a:stretch>
        </p:blipFill>
        <p:spPr>
          <a:xfrm>
            <a:off x="610930" y="4492721"/>
            <a:ext cx="3815523" cy="2146232"/>
          </a:xfrm>
          <a:prstGeom prst="rect">
            <a:avLst/>
          </a:prstGeom>
        </p:spPr>
      </p:pic>
    </p:spTree>
    <p:extLst>
      <p:ext uri="{BB962C8B-B14F-4D97-AF65-F5344CB8AC3E}">
        <p14:creationId xmlns:p14="http://schemas.microsoft.com/office/powerpoint/2010/main" val="956759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484331" y="3810"/>
            <a:ext cx="1707668" cy="17618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6603"/>
            <a:ext cx="1759711" cy="17176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408793" y="5129714"/>
            <a:ext cx="1761871" cy="171765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6438" y="5075173"/>
            <a:ext cx="1717651" cy="176187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672071" y="1405127"/>
            <a:ext cx="4812791" cy="356616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042416" y="1427988"/>
            <a:ext cx="4786884" cy="360273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197096" y="377952"/>
            <a:ext cx="3393948" cy="9860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4710684" y="542544"/>
            <a:ext cx="2430780" cy="746760"/>
          </a:xfrm>
          <a:prstGeom prst="rect">
            <a:avLst/>
          </a:prstGeom>
          <a:blipFill>
            <a:blip r:embed="rId9"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4256278" y="399173"/>
            <a:ext cx="3275329" cy="866775"/>
          </a:xfrm>
          <a:prstGeom prst="rect">
            <a:avLst/>
          </a:prstGeom>
          <a:ln w="12700">
            <a:solidFill>
              <a:srgbClr val="6F2F9F"/>
            </a:solidFill>
          </a:ln>
        </p:spPr>
        <p:txBody>
          <a:bodyPr vert="horz" wrap="square" lIns="0" tIns="242570" rIns="0" bIns="0" rtlCol="0">
            <a:spAutoFit/>
          </a:bodyPr>
          <a:lstStyle/>
          <a:p>
            <a:pPr marL="690880">
              <a:lnSpc>
                <a:spcPct val="100000"/>
              </a:lnSpc>
              <a:spcBef>
                <a:spcPts val="1910"/>
              </a:spcBef>
            </a:pPr>
            <a:r>
              <a:rPr sz="2400" spc="-150" dirty="0">
                <a:solidFill>
                  <a:srgbClr val="2E5496"/>
                </a:solidFill>
              </a:rPr>
              <a:t>4-ТАШАББУС</a:t>
            </a:r>
            <a:endParaRPr sz="2400"/>
          </a:p>
        </p:txBody>
      </p:sp>
      <p:pic>
        <p:nvPicPr>
          <p:cNvPr id="15" name="Рисунок 14"/>
          <p:cNvPicPr>
            <a:picLocks noChangeAspect="1"/>
          </p:cNvPicPr>
          <p:nvPr/>
        </p:nvPicPr>
        <p:blipFill>
          <a:blip r:embed="rId10" cstate="print"/>
          <a:stretch>
            <a:fillRect/>
          </a:stretch>
        </p:blipFill>
        <p:spPr>
          <a:xfrm>
            <a:off x="1039782" y="1427987"/>
            <a:ext cx="4733550" cy="3550163"/>
          </a:xfrm>
          <a:prstGeom prst="rect">
            <a:avLst/>
          </a:prstGeom>
        </p:spPr>
      </p:pic>
      <p:pic>
        <p:nvPicPr>
          <p:cNvPr id="16" name="Рисунок 15"/>
          <p:cNvPicPr>
            <a:picLocks noChangeAspect="1"/>
          </p:cNvPicPr>
          <p:nvPr/>
        </p:nvPicPr>
        <p:blipFill>
          <a:blip r:embed="rId11"/>
          <a:stretch>
            <a:fillRect/>
          </a:stretch>
        </p:blipFill>
        <p:spPr>
          <a:xfrm>
            <a:off x="6805093" y="1412419"/>
            <a:ext cx="4610836" cy="3461356"/>
          </a:xfrm>
          <a:prstGeom prst="rect">
            <a:avLst/>
          </a:prstGeom>
        </p:spPr>
      </p:pic>
      <p:sp>
        <p:nvSpPr>
          <p:cNvPr id="17" name="TextBox 16"/>
          <p:cNvSpPr txBox="1"/>
          <p:nvPr/>
        </p:nvSpPr>
        <p:spPr>
          <a:xfrm>
            <a:off x="1759711" y="5105400"/>
            <a:ext cx="9262855" cy="1384995"/>
          </a:xfrm>
          <a:prstGeom prst="rect">
            <a:avLst/>
          </a:prstGeom>
          <a:noFill/>
        </p:spPr>
        <p:txBody>
          <a:bodyPr wrap="square" rtlCol="0">
            <a:spAutoFit/>
          </a:bodyPr>
          <a:lstStyle/>
          <a:p>
            <a:pPr algn="just"/>
            <a:r>
              <a:rPr lang="ru-RU" sz="2800" dirty="0" err="1">
                <a:solidFill>
                  <a:srgbClr val="0070C0"/>
                </a:solidFill>
                <a:latin typeface="Times New Roman" panose="02020603050405020304" pitchFamily="18" charset="0"/>
                <a:cs typeface="Times New Roman" panose="02020603050405020304" pitchFamily="18" charset="0"/>
              </a:rPr>
              <a:t>Ёшларни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маънавиятини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юксалтириш</a:t>
            </a:r>
            <a:r>
              <a:rPr lang="ru-RU" sz="2800" dirty="0">
                <a:solidFill>
                  <a:srgbClr val="0070C0"/>
                </a:solidFill>
                <a:latin typeface="Times New Roman" panose="02020603050405020304" pitchFamily="18" charset="0"/>
                <a:cs typeface="Times New Roman" panose="02020603050405020304" pitchFamily="18" charset="0"/>
              </a:rPr>
              <a:t>, улар </a:t>
            </a:r>
            <a:r>
              <a:rPr lang="ru-RU" sz="2800" dirty="0" err="1">
                <a:solidFill>
                  <a:srgbClr val="0070C0"/>
                </a:solidFill>
                <a:latin typeface="Times New Roman" panose="02020603050405020304" pitchFamily="18" charset="0"/>
                <a:cs typeface="Times New Roman" panose="02020603050405020304" pitchFamily="18" charset="0"/>
              </a:rPr>
              <a:t>ўртасида</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китобхонликни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кенг</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тарғиб</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қилиш</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бўйича</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тизимли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ишларни</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ташкил</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этишга</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йўналтирилган</a:t>
            </a:r>
            <a:r>
              <a:rPr lang="ru-RU" sz="2800"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0"/>
          <p:cNvSpPr/>
          <p:nvPr/>
        </p:nvSpPr>
        <p:spPr>
          <a:xfrm>
            <a:off x="6570471" y="1068197"/>
            <a:ext cx="4485132" cy="3308604"/>
          </a:xfrm>
          <a:prstGeom prst="rect">
            <a:avLst/>
          </a:prstGeom>
          <a:blipFill>
            <a:blip r:embed="rId2" cstate="print"/>
            <a:stretch>
              <a:fillRect/>
            </a:stretch>
          </a:blipFill>
        </p:spPr>
        <p:txBody>
          <a:bodyPr wrap="square" lIns="0" tIns="0" rIns="0" bIns="0" rtlCol="0"/>
          <a:lstStyle/>
          <a:p>
            <a:endParaRPr/>
          </a:p>
        </p:txBody>
      </p:sp>
      <p:sp>
        <p:nvSpPr>
          <p:cNvPr id="2" name="object 2"/>
          <p:cNvSpPr/>
          <p:nvPr/>
        </p:nvSpPr>
        <p:spPr>
          <a:xfrm>
            <a:off x="0" y="6603"/>
            <a:ext cx="1759711" cy="171765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0408793" y="5129714"/>
            <a:ext cx="1761871" cy="171765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6438" y="5075173"/>
            <a:ext cx="1717651" cy="176187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932930" y="1327530"/>
            <a:ext cx="3896995" cy="2733675"/>
          </a:xfrm>
          <a:custGeom>
            <a:avLst/>
            <a:gdLst/>
            <a:ahLst/>
            <a:cxnLst/>
            <a:rect l="l" t="t" r="r" b="b"/>
            <a:pathLst>
              <a:path w="3896995" h="2733675">
                <a:moveTo>
                  <a:pt x="3661537" y="0"/>
                </a:moveTo>
                <a:lnTo>
                  <a:pt x="234950" y="0"/>
                </a:lnTo>
                <a:lnTo>
                  <a:pt x="187589" y="4771"/>
                </a:lnTo>
                <a:lnTo>
                  <a:pt x="143482" y="18458"/>
                </a:lnTo>
                <a:lnTo>
                  <a:pt x="103571" y="40116"/>
                </a:lnTo>
                <a:lnTo>
                  <a:pt x="68802" y="68802"/>
                </a:lnTo>
                <a:lnTo>
                  <a:pt x="40116" y="103571"/>
                </a:lnTo>
                <a:lnTo>
                  <a:pt x="18458" y="143482"/>
                </a:lnTo>
                <a:lnTo>
                  <a:pt x="4771" y="187589"/>
                </a:lnTo>
                <a:lnTo>
                  <a:pt x="0" y="234950"/>
                </a:lnTo>
                <a:lnTo>
                  <a:pt x="0" y="2498725"/>
                </a:lnTo>
                <a:lnTo>
                  <a:pt x="4771" y="2546049"/>
                </a:lnTo>
                <a:lnTo>
                  <a:pt x="18458" y="2590139"/>
                </a:lnTo>
                <a:lnTo>
                  <a:pt x="40116" y="2630047"/>
                </a:lnTo>
                <a:lnTo>
                  <a:pt x="68802" y="2664825"/>
                </a:lnTo>
                <a:lnTo>
                  <a:pt x="103571" y="2693524"/>
                </a:lnTo>
                <a:lnTo>
                  <a:pt x="143482" y="2715198"/>
                </a:lnTo>
                <a:lnTo>
                  <a:pt x="187589" y="2728897"/>
                </a:lnTo>
                <a:lnTo>
                  <a:pt x="234950" y="2733675"/>
                </a:lnTo>
                <a:lnTo>
                  <a:pt x="3661537" y="2733675"/>
                </a:lnTo>
                <a:lnTo>
                  <a:pt x="3708897" y="2728897"/>
                </a:lnTo>
                <a:lnTo>
                  <a:pt x="3753004" y="2715198"/>
                </a:lnTo>
                <a:lnTo>
                  <a:pt x="3792915" y="2693524"/>
                </a:lnTo>
                <a:lnTo>
                  <a:pt x="3827684" y="2664825"/>
                </a:lnTo>
                <a:lnTo>
                  <a:pt x="3856370" y="2630047"/>
                </a:lnTo>
                <a:lnTo>
                  <a:pt x="3878028" y="2590139"/>
                </a:lnTo>
                <a:lnTo>
                  <a:pt x="3891715" y="2546049"/>
                </a:lnTo>
                <a:lnTo>
                  <a:pt x="3896487" y="2498725"/>
                </a:lnTo>
                <a:lnTo>
                  <a:pt x="3896487" y="234950"/>
                </a:lnTo>
                <a:lnTo>
                  <a:pt x="3891715" y="187589"/>
                </a:lnTo>
                <a:lnTo>
                  <a:pt x="3878028" y="143482"/>
                </a:lnTo>
                <a:lnTo>
                  <a:pt x="3856370" y="103571"/>
                </a:lnTo>
                <a:lnTo>
                  <a:pt x="3827684" y="68802"/>
                </a:lnTo>
                <a:lnTo>
                  <a:pt x="3792915" y="40116"/>
                </a:lnTo>
                <a:lnTo>
                  <a:pt x="3753004" y="18458"/>
                </a:lnTo>
                <a:lnTo>
                  <a:pt x="3708897" y="4771"/>
                </a:lnTo>
                <a:lnTo>
                  <a:pt x="3661537" y="0"/>
                </a:lnTo>
                <a:close/>
              </a:path>
            </a:pathLst>
          </a:custGeom>
          <a:solidFill>
            <a:srgbClr val="ECECEC"/>
          </a:solidFill>
        </p:spPr>
        <p:txBody>
          <a:bodyPr wrap="square" lIns="0" tIns="0" rIns="0" bIns="0" rtlCol="0"/>
          <a:lstStyle/>
          <a:p>
            <a:endParaRPr/>
          </a:p>
        </p:txBody>
      </p:sp>
      <p:sp>
        <p:nvSpPr>
          <p:cNvPr id="10" name="object 10"/>
          <p:cNvSpPr/>
          <p:nvPr/>
        </p:nvSpPr>
        <p:spPr>
          <a:xfrm>
            <a:off x="976883" y="1167383"/>
            <a:ext cx="4485132" cy="3308604"/>
          </a:xfrm>
          <a:prstGeom prst="rect">
            <a:avLst/>
          </a:prstGeom>
          <a:blipFill>
            <a:blip r:embed="rId2" cstate="print"/>
            <a:stretch>
              <a:fillRect/>
            </a:stretch>
          </a:blipFill>
        </p:spPr>
        <p:txBody>
          <a:bodyPr wrap="square" lIns="0" tIns="0" rIns="0" bIns="0" rtlCol="0"/>
          <a:lstStyle/>
          <a:p>
            <a:endParaRPr dirty="0"/>
          </a:p>
        </p:txBody>
      </p:sp>
      <p:sp>
        <p:nvSpPr>
          <p:cNvPr id="15" name="TextBox 14"/>
          <p:cNvSpPr txBox="1"/>
          <p:nvPr/>
        </p:nvSpPr>
        <p:spPr>
          <a:xfrm>
            <a:off x="2057401" y="4376801"/>
            <a:ext cx="8351392" cy="2123658"/>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ru-RU" sz="2600" dirty="0" err="1" smtClean="0">
                <a:solidFill>
                  <a:srgbClr val="002060"/>
                </a:solidFill>
                <a:latin typeface="Times New Roman" panose="02020603050405020304" pitchFamily="18" charset="0"/>
                <a:cs typeface="Times New Roman" panose="02020603050405020304" pitchFamily="18" charset="0"/>
              </a:rPr>
              <a:t>Ёшлар</a:t>
            </a:r>
            <a:r>
              <a:rPr lang="ru-RU" sz="2600" dirty="0" smtClean="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маънавиятини</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юксалтириш</a:t>
            </a:r>
            <a:r>
              <a:rPr lang="ru-RU" sz="2600" dirty="0">
                <a:solidFill>
                  <a:srgbClr val="002060"/>
                </a:solidFill>
                <a:latin typeface="Times New Roman" panose="02020603050405020304" pitchFamily="18" charset="0"/>
                <a:cs typeface="Times New Roman" panose="02020603050405020304" pitchFamily="18" charset="0"/>
              </a:rPr>
              <a:t>, улар </a:t>
            </a:r>
            <a:r>
              <a:rPr lang="ru-RU" sz="2600" dirty="0" err="1">
                <a:solidFill>
                  <a:srgbClr val="002060"/>
                </a:solidFill>
                <a:latin typeface="Times New Roman" panose="02020603050405020304" pitchFamily="18" charset="0"/>
                <a:cs typeface="Times New Roman" panose="02020603050405020304" pitchFamily="18" charset="0"/>
              </a:rPr>
              <a:t>ўртасида</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китобхонликни</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кенг</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тарғиб</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қилиш</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чора-тадбирлар</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дастури</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лойиҳасига</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кўра</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ҳар</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бир</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ҳудудга</a:t>
            </a:r>
            <a:r>
              <a:rPr lang="ru-RU" sz="2600" dirty="0">
                <a:solidFill>
                  <a:srgbClr val="002060"/>
                </a:solidFill>
                <a:latin typeface="Times New Roman" panose="02020603050405020304" pitchFamily="18" charset="0"/>
                <a:cs typeface="Times New Roman" panose="02020603050405020304" pitchFamily="18" charset="0"/>
              </a:rPr>
              <a:t> 1 миллион </a:t>
            </a:r>
            <a:r>
              <a:rPr lang="ru-RU" sz="2600" dirty="0" err="1">
                <a:solidFill>
                  <a:srgbClr val="002060"/>
                </a:solidFill>
                <a:latin typeface="Times New Roman" panose="02020603050405020304" pitchFamily="18" charset="0"/>
                <a:cs typeface="Times New Roman" panose="02020603050405020304" pitchFamily="18" charset="0"/>
              </a:rPr>
              <a:t>донадан</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бадиий</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тарихий</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илмий</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оммабоп</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мавзулардаги</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китоблар</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етказиб</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бериш</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a:solidFill>
                  <a:srgbClr val="002060"/>
                </a:solidFill>
                <a:latin typeface="Times New Roman" panose="02020603050405020304" pitchFamily="18" charset="0"/>
                <a:cs typeface="Times New Roman" panose="02020603050405020304" pitchFamily="18" charset="0"/>
              </a:rPr>
              <a:t>кўзда</a:t>
            </a:r>
            <a:r>
              <a:rPr lang="ru-RU" sz="2600" dirty="0">
                <a:solidFill>
                  <a:srgbClr val="002060"/>
                </a:solidFill>
                <a:latin typeface="Times New Roman" panose="02020603050405020304" pitchFamily="18" charset="0"/>
                <a:cs typeface="Times New Roman" panose="02020603050405020304" pitchFamily="18" charset="0"/>
              </a:rPr>
              <a:t> </a:t>
            </a:r>
            <a:r>
              <a:rPr lang="ru-RU" sz="2600" dirty="0" err="1" smtClean="0">
                <a:solidFill>
                  <a:srgbClr val="002060"/>
                </a:solidFill>
                <a:latin typeface="Times New Roman" panose="02020603050405020304" pitchFamily="18" charset="0"/>
                <a:cs typeface="Times New Roman" panose="02020603050405020304" pitchFamily="18" charset="0"/>
              </a:rPr>
              <a:t>тутилган</a:t>
            </a:r>
            <a:r>
              <a:rPr lang="ru-RU" sz="2600" dirty="0" smtClean="0">
                <a:solidFill>
                  <a:srgbClr val="002060"/>
                </a:solidFill>
                <a:latin typeface="Times New Roman" panose="02020603050405020304" pitchFamily="18" charset="0"/>
                <a:cs typeface="Times New Roman" panose="02020603050405020304" pitchFamily="18" charset="0"/>
              </a:rPr>
              <a:t>. </a:t>
            </a:r>
            <a:endParaRPr lang="ru-RU" sz="2600" dirty="0">
              <a:solidFill>
                <a:srgbClr val="002060"/>
              </a:solidFill>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6"/>
          <a:stretch>
            <a:fillRect/>
          </a:stretch>
        </p:blipFill>
        <p:spPr>
          <a:xfrm>
            <a:off x="704166" y="1066291"/>
            <a:ext cx="5204889" cy="2994914"/>
          </a:xfrm>
          <a:prstGeom prst="rect">
            <a:avLst/>
          </a:prstGeom>
        </p:spPr>
      </p:pic>
      <p:pic>
        <p:nvPicPr>
          <p:cNvPr id="17" name="Рисунок 16"/>
          <p:cNvPicPr>
            <a:picLocks noChangeAspect="1"/>
          </p:cNvPicPr>
          <p:nvPr/>
        </p:nvPicPr>
        <p:blipFill>
          <a:blip r:embed="rId7"/>
          <a:stretch>
            <a:fillRect/>
          </a:stretch>
        </p:blipFill>
        <p:spPr>
          <a:xfrm>
            <a:off x="6788910" y="1066291"/>
            <a:ext cx="4266693" cy="299491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03"/>
            <a:ext cx="1748916" cy="171765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408793" y="5129714"/>
            <a:ext cx="1761871" cy="17176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438" y="5075173"/>
            <a:ext cx="1717651" cy="176187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412991" y="1522475"/>
            <a:ext cx="4779264" cy="348691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607682" y="1717167"/>
            <a:ext cx="4191000" cy="2899663"/>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911352" y="1514855"/>
            <a:ext cx="4931664" cy="3494532"/>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107439" y="1710182"/>
            <a:ext cx="4342511" cy="2906649"/>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2757677" y="5196573"/>
            <a:ext cx="6789420" cy="887730"/>
          </a:xfrm>
          <a:custGeom>
            <a:avLst/>
            <a:gdLst/>
            <a:ahLst/>
            <a:cxnLst/>
            <a:rect l="l" t="t" r="r" b="b"/>
            <a:pathLst>
              <a:path w="6789420" h="887729">
                <a:moveTo>
                  <a:pt x="0" y="887641"/>
                </a:moveTo>
                <a:lnTo>
                  <a:pt x="6789166" y="887641"/>
                </a:lnTo>
                <a:lnTo>
                  <a:pt x="6789166" y="0"/>
                </a:lnTo>
                <a:lnTo>
                  <a:pt x="0" y="0"/>
                </a:lnTo>
                <a:lnTo>
                  <a:pt x="0" y="887641"/>
                </a:lnTo>
                <a:close/>
              </a:path>
            </a:pathLst>
          </a:custGeom>
          <a:solidFill>
            <a:srgbClr val="D9FFEA"/>
          </a:solidFill>
        </p:spPr>
        <p:txBody>
          <a:bodyPr wrap="square" lIns="0" tIns="0" rIns="0" bIns="0" rtlCol="0"/>
          <a:lstStyle/>
          <a:p>
            <a:endParaRPr/>
          </a:p>
        </p:txBody>
      </p:sp>
      <p:sp>
        <p:nvSpPr>
          <p:cNvPr id="10" name="object 10"/>
          <p:cNvSpPr txBox="1"/>
          <p:nvPr/>
        </p:nvSpPr>
        <p:spPr>
          <a:xfrm>
            <a:off x="4812668" y="5262880"/>
            <a:ext cx="4577080" cy="299720"/>
          </a:xfrm>
          <a:prstGeom prst="rect">
            <a:avLst/>
          </a:prstGeom>
        </p:spPr>
        <p:txBody>
          <a:bodyPr vert="horz" wrap="square" lIns="0" tIns="12700" rIns="0" bIns="0" rtlCol="0">
            <a:spAutoFit/>
          </a:bodyPr>
          <a:lstStyle/>
          <a:p>
            <a:pPr>
              <a:lnSpc>
                <a:spcPct val="100000"/>
              </a:lnSpc>
              <a:spcBef>
                <a:spcPts val="100"/>
              </a:spcBef>
              <a:tabLst>
                <a:tab pos="557530" algn="l"/>
                <a:tab pos="1450975" algn="l"/>
                <a:tab pos="2959735" algn="l"/>
              </a:tabLst>
            </a:pPr>
            <a:r>
              <a:rPr sz="1800" b="1" spc="75" dirty="0">
                <a:solidFill>
                  <a:srgbClr val="1F3863"/>
                </a:solidFill>
                <a:latin typeface="Times New Roman"/>
                <a:cs typeface="Times New Roman"/>
              </a:rPr>
              <a:t>иш	</a:t>
            </a:r>
            <a:r>
              <a:rPr sz="1800" b="1" spc="90" dirty="0">
                <a:solidFill>
                  <a:srgbClr val="1F3863"/>
                </a:solidFill>
                <a:latin typeface="Times New Roman"/>
                <a:cs typeface="Times New Roman"/>
              </a:rPr>
              <a:t>билан	</a:t>
            </a:r>
            <a:r>
              <a:rPr sz="1800" b="1" spc="65" dirty="0">
                <a:solidFill>
                  <a:srgbClr val="1F3863"/>
                </a:solidFill>
                <a:latin typeface="Times New Roman"/>
                <a:cs typeface="Times New Roman"/>
              </a:rPr>
              <a:t>таъминлаш	масалаларини</a:t>
            </a:r>
            <a:endParaRPr sz="1800" dirty="0">
              <a:latin typeface="Times New Roman"/>
              <a:cs typeface="Times New Roman"/>
            </a:endParaRPr>
          </a:p>
        </p:txBody>
      </p:sp>
      <p:sp>
        <p:nvSpPr>
          <p:cNvPr id="11" name="object 11"/>
          <p:cNvSpPr txBox="1"/>
          <p:nvPr/>
        </p:nvSpPr>
        <p:spPr>
          <a:xfrm>
            <a:off x="2849626" y="5174335"/>
            <a:ext cx="1840864" cy="848994"/>
          </a:xfrm>
          <a:prstGeom prst="rect">
            <a:avLst/>
          </a:prstGeom>
        </p:spPr>
        <p:txBody>
          <a:bodyPr vert="horz" wrap="square" lIns="0" tIns="12700" rIns="0" bIns="0" rtlCol="0">
            <a:spAutoFit/>
          </a:bodyPr>
          <a:lstStyle/>
          <a:p>
            <a:pPr marR="5080">
              <a:lnSpc>
                <a:spcPct val="150000"/>
              </a:lnSpc>
              <a:spcBef>
                <a:spcPts val="100"/>
              </a:spcBef>
            </a:pPr>
            <a:r>
              <a:rPr sz="1800" b="1" spc="-225" dirty="0">
                <a:solidFill>
                  <a:srgbClr val="1F3863"/>
                </a:solidFill>
                <a:latin typeface="Times New Roman"/>
                <a:cs typeface="Times New Roman"/>
              </a:rPr>
              <a:t>Х</a:t>
            </a:r>
            <a:r>
              <a:rPr sz="1800" b="1" spc="100" dirty="0">
                <a:solidFill>
                  <a:srgbClr val="1F3863"/>
                </a:solidFill>
                <a:latin typeface="Times New Roman"/>
                <a:cs typeface="Times New Roman"/>
              </a:rPr>
              <a:t>о</a:t>
            </a:r>
            <a:r>
              <a:rPr sz="1800" b="1" spc="70" dirty="0">
                <a:solidFill>
                  <a:srgbClr val="1F3863"/>
                </a:solidFill>
                <a:latin typeface="Times New Roman"/>
                <a:cs typeface="Times New Roman"/>
              </a:rPr>
              <a:t>ти</a:t>
            </a:r>
            <a:r>
              <a:rPr sz="1800" b="1" spc="85" dirty="0">
                <a:solidFill>
                  <a:srgbClr val="1F3863"/>
                </a:solidFill>
                <a:latin typeface="Times New Roman"/>
                <a:cs typeface="Times New Roman"/>
              </a:rPr>
              <a:t>н</a:t>
            </a:r>
            <a:r>
              <a:rPr sz="1800" b="1" spc="10" dirty="0">
                <a:solidFill>
                  <a:srgbClr val="1F3863"/>
                </a:solidFill>
                <a:latin typeface="Times New Roman"/>
                <a:cs typeface="Times New Roman"/>
              </a:rPr>
              <a:t>-</a:t>
            </a:r>
            <a:r>
              <a:rPr sz="1800" b="1" spc="85" dirty="0">
                <a:solidFill>
                  <a:srgbClr val="1F3863"/>
                </a:solidFill>
                <a:latin typeface="Times New Roman"/>
                <a:cs typeface="Times New Roman"/>
              </a:rPr>
              <a:t>қизла</a:t>
            </a:r>
            <a:r>
              <a:rPr sz="1800" b="1" spc="100" dirty="0">
                <a:solidFill>
                  <a:srgbClr val="1F3863"/>
                </a:solidFill>
                <a:latin typeface="Times New Roman"/>
                <a:cs typeface="Times New Roman"/>
              </a:rPr>
              <a:t>р</a:t>
            </a:r>
            <a:r>
              <a:rPr sz="1800" b="1" spc="55" dirty="0">
                <a:solidFill>
                  <a:srgbClr val="1F3863"/>
                </a:solidFill>
                <a:latin typeface="Times New Roman"/>
                <a:cs typeface="Times New Roman"/>
              </a:rPr>
              <a:t>ни  </a:t>
            </a:r>
            <a:r>
              <a:rPr sz="1800" b="1" spc="75" dirty="0">
                <a:solidFill>
                  <a:srgbClr val="1F3863"/>
                </a:solidFill>
                <a:latin typeface="Times New Roman"/>
                <a:cs typeface="Times New Roman"/>
              </a:rPr>
              <a:t>назарда</a:t>
            </a:r>
            <a:r>
              <a:rPr sz="1800" b="1" spc="-100" dirty="0">
                <a:solidFill>
                  <a:srgbClr val="1F3863"/>
                </a:solidFill>
                <a:latin typeface="Times New Roman"/>
                <a:cs typeface="Times New Roman"/>
              </a:rPr>
              <a:t> </a:t>
            </a:r>
            <a:r>
              <a:rPr sz="1800" b="1" spc="65" dirty="0">
                <a:solidFill>
                  <a:srgbClr val="1F3863"/>
                </a:solidFill>
                <a:latin typeface="Times New Roman"/>
                <a:cs typeface="Times New Roman"/>
              </a:rPr>
              <a:t>тутади.</a:t>
            </a:r>
            <a:endParaRPr sz="1800" dirty="0">
              <a:latin typeface="Times New Roman"/>
              <a:cs typeface="Times New Roman"/>
            </a:endParaRPr>
          </a:p>
        </p:txBody>
      </p:sp>
      <p:sp>
        <p:nvSpPr>
          <p:cNvPr id="12" name="object 12"/>
          <p:cNvSpPr/>
          <p:nvPr/>
        </p:nvSpPr>
        <p:spPr>
          <a:xfrm>
            <a:off x="4197096" y="377952"/>
            <a:ext cx="3393948" cy="986027"/>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710684" y="542544"/>
            <a:ext cx="2430780" cy="746760"/>
          </a:xfrm>
          <a:prstGeom prst="rect">
            <a:avLst/>
          </a:prstGeom>
          <a:blipFill>
            <a:blip r:embed="rId10"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4256278" y="399173"/>
            <a:ext cx="3275329" cy="866775"/>
          </a:xfrm>
          <a:prstGeom prst="rect">
            <a:avLst/>
          </a:prstGeom>
          <a:ln w="12700">
            <a:solidFill>
              <a:srgbClr val="6F2F9F"/>
            </a:solidFill>
          </a:ln>
        </p:spPr>
        <p:txBody>
          <a:bodyPr vert="horz" wrap="square" lIns="0" tIns="242570" rIns="0" bIns="0" rtlCol="0">
            <a:spAutoFit/>
          </a:bodyPr>
          <a:lstStyle/>
          <a:p>
            <a:pPr marL="690880">
              <a:lnSpc>
                <a:spcPct val="100000"/>
              </a:lnSpc>
              <a:spcBef>
                <a:spcPts val="1910"/>
              </a:spcBef>
            </a:pPr>
            <a:r>
              <a:rPr sz="2400" spc="-150" dirty="0">
                <a:solidFill>
                  <a:srgbClr val="2E5496"/>
                </a:solidFill>
              </a:rPr>
              <a:t>5-ТАШАББУС</a:t>
            </a:r>
            <a:endParaRPr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лилиния 5"/>
          <p:cNvSpPr/>
          <p:nvPr/>
        </p:nvSpPr>
        <p:spPr>
          <a:xfrm>
            <a:off x="779873" y="2359298"/>
            <a:ext cx="10401552" cy="626941"/>
          </a:xfrm>
          <a:custGeom>
            <a:avLst/>
            <a:gdLst>
              <a:gd name="connsiteX0" fmla="*/ 0 w 2062943"/>
              <a:gd name="connsiteY0" fmla="*/ 0 h 1375983"/>
              <a:gd name="connsiteX1" fmla="*/ 2062943 w 2062943"/>
              <a:gd name="connsiteY1" fmla="*/ 0 h 1375983"/>
              <a:gd name="connsiteX2" fmla="*/ 2062943 w 2062943"/>
              <a:gd name="connsiteY2" fmla="*/ 1375983 h 1375983"/>
              <a:gd name="connsiteX3" fmla="*/ 0 w 2062943"/>
              <a:gd name="connsiteY3" fmla="*/ 1375983 h 1375983"/>
              <a:gd name="connsiteX4" fmla="*/ 0 w 2062943"/>
              <a:gd name="connsiteY4" fmla="*/ 0 h 13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43" h="1375983">
                <a:moveTo>
                  <a:pt x="0" y="0"/>
                </a:moveTo>
                <a:lnTo>
                  <a:pt x="2062943" y="0"/>
                </a:lnTo>
                <a:lnTo>
                  <a:pt x="2062943" y="1375983"/>
                </a:lnTo>
                <a:lnTo>
                  <a:pt x="0" y="1375983"/>
                </a:lnTo>
                <a:lnTo>
                  <a:pt x="0" y="0"/>
                </a:lnTo>
                <a:close/>
              </a:path>
            </a:pathLst>
          </a:custGeom>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txBody>
          <a:bodyPr spcFirstLastPara="0" vert="horz" wrap="square" lIns="356255" tIns="145847" rIns="145847" bIns="145847" numCol="1" spcCol="1270" anchor="t" anchorCtr="0">
            <a:spAutoFit/>
          </a:bodyPr>
          <a:lstStyle/>
          <a:p>
            <a:pPr defTabSz="911523">
              <a:lnSpc>
                <a:spcPct val="90000"/>
              </a:lnSpc>
              <a:spcBef>
                <a:spcPct val="0"/>
              </a:spcBef>
              <a:spcAft>
                <a:spcPct val="35000"/>
              </a:spcAft>
            </a:pPr>
            <a:r>
              <a:rPr lang="uz-Cyrl-UZ" sz="2400" b="1" dirty="0" smtClean="0">
                <a:solidFill>
                  <a:schemeClr val="accent5">
                    <a:lumMod val="50000"/>
                  </a:schemeClr>
                </a:solidFill>
              </a:rPr>
              <a:t>2019 йил ҳолатида ташкил этилган олий таълим муассасалар сони </a:t>
            </a:r>
            <a:endParaRPr lang="ru-RU" sz="2400" b="1" dirty="0">
              <a:solidFill>
                <a:schemeClr val="accent5">
                  <a:lumMod val="50000"/>
                </a:schemeClr>
              </a:solidFill>
            </a:endParaRPr>
          </a:p>
        </p:txBody>
      </p:sp>
      <p:grpSp>
        <p:nvGrpSpPr>
          <p:cNvPr id="2" name="Группа 9"/>
          <p:cNvGrpSpPr/>
          <p:nvPr/>
        </p:nvGrpSpPr>
        <p:grpSpPr>
          <a:xfrm>
            <a:off x="779873" y="1482436"/>
            <a:ext cx="10401552" cy="665019"/>
            <a:chOff x="2182553" y="3428724"/>
            <a:chExt cx="7912532" cy="479170"/>
          </a:xfrm>
        </p:grpSpPr>
        <p:sp>
          <p:nvSpPr>
            <p:cNvPr id="13" name="Полилиния 12"/>
            <p:cNvSpPr/>
            <p:nvPr/>
          </p:nvSpPr>
          <p:spPr>
            <a:xfrm>
              <a:off x="3398349" y="3522990"/>
              <a:ext cx="6696736" cy="384904"/>
            </a:xfrm>
            <a:custGeom>
              <a:avLst/>
              <a:gdLst>
                <a:gd name="connsiteX0" fmla="*/ 0 w 2062943"/>
                <a:gd name="connsiteY0" fmla="*/ 0 h 1375983"/>
                <a:gd name="connsiteX1" fmla="*/ 2062943 w 2062943"/>
                <a:gd name="connsiteY1" fmla="*/ 0 h 1375983"/>
                <a:gd name="connsiteX2" fmla="*/ 2062943 w 2062943"/>
                <a:gd name="connsiteY2" fmla="*/ 1375983 h 1375983"/>
                <a:gd name="connsiteX3" fmla="*/ 0 w 2062943"/>
                <a:gd name="connsiteY3" fmla="*/ 1375983 h 1375983"/>
                <a:gd name="connsiteX4" fmla="*/ 0 w 2062943"/>
                <a:gd name="connsiteY4" fmla="*/ 0 h 13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43" h="1375983">
                  <a:moveTo>
                    <a:pt x="0" y="0"/>
                  </a:moveTo>
                  <a:lnTo>
                    <a:pt x="2062943" y="0"/>
                  </a:lnTo>
                  <a:lnTo>
                    <a:pt x="2062943" y="1375983"/>
                  </a:lnTo>
                  <a:lnTo>
                    <a:pt x="0" y="137598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7712" tIns="77712" rIns="77712" bIns="77712" numCol="1" spcCol="1270" anchor="t" anchorCtr="0">
              <a:spAutoFit/>
            </a:bodyPr>
            <a:lstStyle/>
            <a:p>
              <a:pPr defTabSz="911523">
                <a:lnSpc>
                  <a:spcPct val="90000"/>
                </a:lnSpc>
                <a:spcBef>
                  <a:spcPct val="0"/>
                </a:spcBef>
                <a:spcAft>
                  <a:spcPct val="35000"/>
                </a:spcAft>
              </a:pPr>
              <a:r>
                <a:rPr lang="uz-Cyrl-UZ" sz="2400" b="1" dirty="0">
                  <a:solidFill>
                    <a:schemeClr val="accent5">
                      <a:lumMod val="50000"/>
                    </a:schemeClr>
                  </a:solidFill>
                </a:rPr>
                <a:t>мавжуд олий таълим муассасалари сони</a:t>
              </a:r>
              <a:endParaRPr lang="ru-RU" sz="2400" b="1" dirty="0">
                <a:solidFill>
                  <a:schemeClr val="accent5">
                    <a:lumMod val="50000"/>
                  </a:schemeClr>
                </a:solidFill>
              </a:endParaRPr>
            </a:p>
          </p:txBody>
        </p:sp>
        <p:sp>
          <p:nvSpPr>
            <p:cNvPr id="14" name="Прямоугольник с двумя скругленными противолежащими углами 13"/>
            <p:cNvSpPr/>
            <p:nvPr/>
          </p:nvSpPr>
          <p:spPr>
            <a:xfrm>
              <a:off x="2182553" y="3428724"/>
              <a:ext cx="1113332" cy="462588"/>
            </a:xfrm>
            <a:prstGeom prst="round2Diag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77712" tIns="0" rIns="77712" bIns="0" numCol="1" spcCol="1270" anchor="ctr" anchorCtr="0">
              <a:spAutoFit/>
            </a:bodyPr>
            <a:lstStyle/>
            <a:p>
              <a:pPr algn="ctr" defTabSz="2398744">
                <a:spcBef>
                  <a:spcPct val="0"/>
                </a:spcBef>
              </a:pPr>
              <a:r>
                <a:rPr lang="uz-Cyrl-UZ" sz="3454" dirty="0" smtClean="0"/>
                <a:t>114</a:t>
              </a:r>
              <a:endParaRPr lang="ru-RU" sz="3454" dirty="0"/>
            </a:p>
          </p:txBody>
        </p:sp>
      </p:grpSp>
      <p:sp>
        <p:nvSpPr>
          <p:cNvPr id="36" name="Прямоугольник 35">
            <a:extLst>
              <a:ext uri="{FF2B5EF4-FFF2-40B4-BE49-F238E27FC236}">
                <a16:creationId xmlns:a16="http://schemas.microsoft.com/office/drawing/2014/main" xmlns="" id="{EEB6937A-5901-4A92-ADF4-702CAABC48C4}"/>
              </a:ext>
            </a:extLst>
          </p:cNvPr>
          <p:cNvSpPr/>
          <p:nvPr/>
        </p:nvSpPr>
        <p:spPr>
          <a:xfrm>
            <a:off x="2013701" y="1011382"/>
            <a:ext cx="9575961" cy="461665"/>
          </a:xfrm>
          <a:prstGeom prst="rect">
            <a:avLst/>
          </a:prstGeom>
        </p:spPr>
        <p:txBody>
          <a:bodyPr wrap="square">
            <a:spAutoFit/>
          </a:bodyPr>
          <a:lstStyle/>
          <a:p>
            <a:r>
              <a:rPr lang="uz-Cyrl-UZ" sz="2400" b="1" cap="all" dirty="0">
                <a:solidFill>
                  <a:schemeClr val="accent1">
                    <a:lumMod val="50000"/>
                  </a:schemeClr>
                </a:solidFill>
              </a:rPr>
              <a:t>Олий таълим тизимининг жорий </a:t>
            </a:r>
            <a:r>
              <a:rPr lang="uz-Cyrl-UZ" sz="2400" b="1" cap="all" dirty="0" smtClean="0">
                <a:solidFill>
                  <a:schemeClr val="accent1">
                    <a:lumMod val="50000"/>
                  </a:schemeClr>
                </a:solidFill>
              </a:rPr>
              <a:t>ҳолати</a:t>
            </a:r>
            <a:endParaRPr lang="ru-RU" sz="2400" b="1" cap="all" dirty="0">
              <a:solidFill>
                <a:schemeClr val="accent1">
                  <a:lumMod val="50000"/>
                </a:schemeClr>
              </a:solidFill>
            </a:endParaRPr>
          </a:p>
        </p:txBody>
      </p:sp>
      <p:sp>
        <p:nvSpPr>
          <p:cNvPr id="37" name="Скругленный прямоугольник 36"/>
          <p:cNvSpPr/>
          <p:nvPr/>
        </p:nvSpPr>
        <p:spPr bwMode="auto">
          <a:xfrm>
            <a:off x="963473" y="3272838"/>
            <a:ext cx="1250155" cy="546375"/>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lIns="0" tIns="0" rIns="0" bIns="0" spcCol="1270" anchor="ctr"/>
          <a:lstStyle/>
          <a:p>
            <a:pPr algn="ctr" defTabSz="1244528">
              <a:lnSpc>
                <a:spcPct val="90000"/>
              </a:lnSpc>
              <a:spcAft>
                <a:spcPct val="35000"/>
              </a:spcAft>
              <a:defRPr/>
            </a:pPr>
            <a:r>
              <a:rPr lang="uz-Cyrl-UZ" sz="2439" b="1" dirty="0" smtClean="0"/>
              <a:t>6 </a:t>
            </a:r>
            <a:r>
              <a:rPr lang="uz-Cyrl-UZ" sz="2439" b="1" dirty="0"/>
              <a:t>та</a:t>
            </a:r>
            <a:endParaRPr lang="ru-RU" sz="2439" dirty="0"/>
          </a:p>
        </p:txBody>
      </p:sp>
      <p:sp>
        <p:nvSpPr>
          <p:cNvPr id="38" name="Полилиния 37"/>
          <p:cNvSpPr/>
          <p:nvPr/>
        </p:nvSpPr>
        <p:spPr bwMode="auto">
          <a:xfrm>
            <a:off x="2255849" y="3342853"/>
            <a:ext cx="8218619" cy="541569"/>
          </a:xfrm>
          <a:custGeom>
            <a:avLst/>
            <a:gdLst>
              <a:gd name="connsiteX0" fmla="*/ 0 w 3886200"/>
              <a:gd name="connsiteY0" fmla="*/ 0 h 695520"/>
              <a:gd name="connsiteX1" fmla="*/ 3886200 w 3886200"/>
              <a:gd name="connsiteY1" fmla="*/ 0 h 695520"/>
              <a:gd name="connsiteX2" fmla="*/ 3886200 w 3886200"/>
              <a:gd name="connsiteY2" fmla="*/ 695520 h 695520"/>
              <a:gd name="connsiteX3" fmla="*/ 0 w 3886200"/>
              <a:gd name="connsiteY3" fmla="*/ 695520 h 695520"/>
              <a:gd name="connsiteX4" fmla="*/ 0 w 3886200"/>
              <a:gd name="connsiteY4" fmla="*/ 0 h 695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695520">
                <a:moveTo>
                  <a:pt x="0" y="0"/>
                </a:moveTo>
                <a:lnTo>
                  <a:pt x="3886200" y="0"/>
                </a:lnTo>
                <a:lnTo>
                  <a:pt x="3886200" y="695520"/>
                </a:lnTo>
                <a:lnTo>
                  <a:pt x="0" y="695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228587" lvl="1" indent="-228587" defTabSz="977844">
              <a:lnSpc>
                <a:spcPct val="90000"/>
              </a:lnSpc>
              <a:spcAft>
                <a:spcPct val="20000"/>
              </a:spcAft>
              <a:buFontTx/>
              <a:buChar char="••"/>
              <a:defRPr/>
            </a:pPr>
            <a:r>
              <a:rPr lang="uz-Cyrl-UZ" sz="2400" dirty="0">
                <a:solidFill>
                  <a:schemeClr val="accent5">
                    <a:lumMod val="50000"/>
                  </a:schemeClr>
                </a:solidFill>
              </a:rPr>
              <a:t>олий таълим </a:t>
            </a:r>
            <a:r>
              <a:rPr lang="uz-Cyrl-UZ" sz="2400" dirty="0" smtClean="0">
                <a:solidFill>
                  <a:schemeClr val="accent5">
                    <a:lumMod val="50000"/>
                  </a:schemeClr>
                </a:solidFill>
              </a:rPr>
              <a:t>муассасаси</a:t>
            </a:r>
            <a:r>
              <a:rPr lang="uz-Cyrl-UZ" sz="2400" dirty="0">
                <a:solidFill>
                  <a:schemeClr val="accent5">
                    <a:lumMod val="50000"/>
                  </a:schemeClr>
                </a:solidFill>
              </a:rPr>
              <a:t/>
            </a:r>
            <a:br>
              <a:rPr lang="uz-Cyrl-UZ" sz="2400" dirty="0">
                <a:solidFill>
                  <a:schemeClr val="accent5">
                    <a:lumMod val="50000"/>
                  </a:schemeClr>
                </a:solidFill>
              </a:rPr>
            </a:br>
            <a:endParaRPr lang="ru-RU" sz="2400" b="1" dirty="0">
              <a:solidFill>
                <a:schemeClr val="accent5">
                  <a:lumMod val="50000"/>
                </a:schemeClr>
              </a:solidFill>
            </a:endParaRPr>
          </a:p>
        </p:txBody>
      </p:sp>
      <p:sp>
        <p:nvSpPr>
          <p:cNvPr id="39" name="Скругленный прямоугольник 38"/>
          <p:cNvSpPr/>
          <p:nvPr/>
        </p:nvSpPr>
        <p:spPr bwMode="auto">
          <a:xfrm>
            <a:off x="949686" y="4990570"/>
            <a:ext cx="1250155" cy="546375"/>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lIns="0" tIns="0" rIns="0" bIns="0" spcCol="1270" anchor="ctr"/>
          <a:lstStyle/>
          <a:p>
            <a:pPr algn="ctr" defTabSz="1244528">
              <a:lnSpc>
                <a:spcPct val="90000"/>
              </a:lnSpc>
              <a:spcAft>
                <a:spcPct val="35000"/>
              </a:spcAft>
              <a:defRPr/>
            </a:pPr>
            <a:r>
              <a:rPr lang="uz-Cyrl-UZ" sz="2439" b="1" dirty="0" smtClean="0"/>
              <a:t>14 </a:t>
            </a:r>
            <a:r>
              <a:rPr lang="uz-Cyrl-UZ" sz="2439" b="1" dirty="0"/>
              <a:t>та</a:t>
            </a:r>
            <a:endParaRPr lang="ru-RU" sz="2439" dirty="0"/>
          </a:p>
        </p:txBody>
      </p:sp>
      <p:sp>
        <p:nvSpPr>
          <p:cNvPr id="40" name="Полилиния 39"/>
          <p:cNvSpPr/>
          <p:nvPr/>
        </p:nvSpPr>
        <p:spPr bwMode="auto">
          <a:xfrm>
            <a:off x="2255849" y="5076980"/>
            <a:ext cx="9063706" cy="541569"/>
          </a:xfrm>
          <a:custGeom>
            <a:avLst/>
            <a:gdLst>
              <a:gd name="connsiteX0" fmla="*/ 0 w 3886200"/>
              <a:gd name="connsiteY0" fmla="*/ 0 h 695520"/>
              <a:gd name="connsiteX1" fmla="*/ 3886200 w 3886200"/>
              <a:gd name="connsiteY1" fmla="*/ 0 h 695520"/>
              <a:gd name="connsiteX2" fmla="*/ 3886200 w 3886200"/>
              <a:gd name="connsiteY2" fmla="*/ 695520 h 695520"/>
              <a:gd name="connsiteX3" fmla="*/ 0 w 3886200"/>
              <a:gd name="connsiteY3" fmla="*/ 695520 h 695520"/>
              <a:gd name="connsiteX4" fmla="*/ 0 w 3886200"/>
              <a:gd name="connsiteY4" fmla="*/ 0 h 695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695520">
                <a:moveTo>
                  <a:pt x="0" y="0"/>
                </a:moveTo>
                <a:lnTo>
                  <a:pt x="3886200" y="0"/>
                </a:lnTo>
                <a:lnTo>
                  <a:pt x="3886200" y="695520"/>
                </a:lnTo>
                <a:lnTo>
                  <a:pt x="0" y="695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228587" lvl="1" indent="-228587" defTabSz="977844">
              <a:lnSpc>
                <a:spcPct val="90000"/>
              </a:lnSpc>
              <a:spcAft>
                <a:spcPct val="20000"/>
              </a:spcAft>
              <a:buFontTx/>
              <a:buChar char="••"/>
              <a:defRPr/>
            </a:pPr>
            <a:r>
              <a:rPr lang="uz-Cyrl-UZ" sz="2400" dirty="0" smtClean="0">
                <a:solidFill>
                  <a:schemeClr val="accent5">
                    <a:lumMod val="50000"/>
                  </a:schemeClr>
                </a:solidFill>
              </a:rPr>
              <a:t>хорижий </a:t>
            </a:r>
            <a:r>
              <a:rPr lang="uz-Cyrl-UZ" sz="2400" dirty="0">
                <a:solidFill>
                  <a:schemeClr val="accent5">
                    <a:lumMod val="50000"/>
                  </a:schemeClr>
                </a:solidFill>
              </a:rPr>
              <a:t>олий таълим муассасалари</a:t>
            </a:r>
            <a:br>
              <a:rPr lang="uz-Cyrl-UZ" sz="2400" dirty="0">
                <a:solidFill>
                  <a:schemeClr val="accent5">
                    <a:lumMod val="50000"/>
                  </a:schemeClr>
                </a:solidFill>
              </a:rPr>
            </a:br>
            <a:endParaRPr lang="ru-RU" sz="2400" b="1" dirty="0">
              <a:solidFill>
                <a:schemeClr val="accent5">
                  <a:lumMod val="50000"/>
                </a:schemeClr>
              </a:solidFill>
            </a:endParaRPr>
          </a:p>
        </p:txBody>
      </p:sp>
      <p:sp>
        <p:nvSpPr>
          <p:cNvPr id="41" name="Скругленный прямоугольник 40"/>
          <p:cNvSpPr/>
          <p:nvPr/>
        </p:nvSpPr>
        <p:spPr bwMode="auto">
          <a:xfrm>
            <a:off x="963473" y="4141088"/>
            <a:ext cx="1250155" cy="546375"/>
          </a:xfrm>
          <a:prstGeom prst="roundRect">
            <a:avLst/>
          </a:prstGeom>
        </p:spPr>
        <p:style>
          <a:lnRef idx="0">
            <a:schemeClr val="lt1">
              <a:hueOff val="0"/>
              <a:satOff val="0"/>
              <a:lumOff val="0"/>
              <a:alphaOff val="0"/>
            </a:schemeClr>
          </a:lnRef>
          <a:fillRef idx="3">
            <a:schemeClr val="accent5">
              <a:hueOff val="-3676672"/>
              <a:satOff val="-5114"/>
              <a:lumOff val="-1961"/>
              <a:alphaOff val="0"/>
            </a:schemeClr>
          </a:fillRef>
          <a:effectRef idx="3">
            <a:schemeClr val="accent5">
              <a:hueOff val="-3676672"/>
              <a:satOff val="-5114"/>
              <a:lumOff val="-1961"/>
              <a:alphaOff val="0"/>
            </a:schemeClr>
          </a:effectRef>
          <a:fontRef idx="minor">
            <a:schemeClr val="lt1"/>
          </a:fontRef>
        </p:style>
        <p:txBody>
          <a:bodyPr lIns="0" tIns="0" rIns="0" bIns="0" spcCol="1270" anchor="ctr"/>
          <a:lstStyle/>
          <a:p>
            <a:pPr algn="ctr" defTabSz="1244528">
              <a:lnSpc>
                <a:spcPct val="90000"/>
              </a:lnSpc>
              <a:spcAft>
                <a:spcPct val="35000"/>
              </a:spcAft>
              <a:defRPr/>
            </a:pPr>
            <a:r>
              <a:rPr lang="uz-Cyrl-UZ" sz="2439" b="1" dirty="0" smtClean="0"/>
              <a:t>17 </a:t>
            </a:r>
            <a:r>
              <a:rPr lang="uz-Cyrl-UZ" sz="2439" b="1" dirty="0"/>
              <a:t>та</a:t>
            </a:r>
            <a:endParaRPr lang="ru-RU" sz="2439" dirty="0"/>
          </a:p>
        </p:txBody>
      </p:sp>
      <p:sp>
        <p:nvSpPr>
          <p:cNvPr id="42" name="Полилиния 41"/>
          <p:cNvSpPr/>
          <p:nvPr/>
        </p:nvSpPr>
        <p:spPr bwMode="auto">
          <a:xfrm>
            <a:off x="2255848" y="4199998"/>
            <a:ext cx="8712964" cy="462288"/>
          </a:xfrm>
          <a:custGeom>
            <a:avLst/>
            <a:gdLst>
              <a:gd name="connsiteX0" fmla="*/ 0 w 3886200"/>
              <a:gd name="connsiteY0" fmla="*/ 0 h 695520"/>
              <a:gd name="connsiteX1" fmla="*/ 3886200 w 3886200"/>
              <a:gd name="connsiteY1" fmla="*/ 0 h 695520"/>
              <a:gd name="connsiteX2" fmla="*/ 3886200 w 3886200"/>
              <a:gd name="connsiteY2" fmla="*/ 695520 h 695520"/>
              <a:gd name="connsiteX3" fmla="*/ 0 w 3886200"/>
              <a:gd name="connsiteY3" fmla="*/ 695520 h 695520"/>
              <a:gd name="connsiteX4" fmla="*/ 0 w 3886200"/>
              <a:gd name="connsiteY4" fmla="*/ 0 h 695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695520">
                <a:moveTo>
                  <a:pt x="0" y="0"/>
                </a:moveTo>
                <a:lnTo>
                  <a:pt x="3886200" y="0"/>
                </a:lnTo>
                <a:lnTo>
                  <a:pt x="3886200" y="695520"/>
                </a:lnTo>
                <a:lnTo>
                  <a:pt x="0" y="695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228587" lvl="1" indent="-228587" defTabSz="977844">
              <a:lnSpc>
                <a:spcPct val="90000"/>
              </a:lnSpc>
              <a:spcAft>
                <a:spcPct val="20000"/>
              </a:spcAft>
              <a:buFontTx/>
              <a:buChar char="••"/>
              <a:defRPr/>
            </a:pPr>
            <a:r>
              <a:rPr lang="uz-Cyrl-UZ" sz="2400" dirty="0">
                <a:solidFill>
                  <a:schemeClr val="accent5">
                    <a:lumMod val="50000"/>
                  </a:schemeClr>
                </a:solidFill>
              </a:rPr>
              <a:t>олий таълим муассасаларининг </a:t>
            </a:r>
            <a:r>
              <a:rPr lang="uz-Cyrl-UZ" sz="2400" dirty="0" smtClean="0">
                <a:solidFill>
                  <a:schemeClr val="accent5">
                    <a:lumMod val="50000"/>
                  </a:schemeClr>
                </a:solidFill>
              </a:rPr>
              <a:t>филиаллари</a:t>
            </a:r>
            <a:endParaRPr lang="ru-RU" sz="2400" dirty="0">
              <a:solidFill>
                <a:schemeClr val="accent5">
                  <a:lumMod val="50000"/>
                </a:schemeClr>
              </a:solidFill>
            </a:endParaRPr>
          </a:p>
        </p:txBody>
      </p:sp>
      <p:sp>
        <p:nvSpPr>
          <p:cNvPr id="15" name="Скругленный прямоугольник 123">
            <a:extLst>
              <a:ext uri="{FF2B5EF4-FFF2-40B4-BE49-F238E27FC236}">
                <a16:creationId xmlns:a16="http://schemas.microsoft.com/office/drawing/2014/main" xmlns="" id="{427A600C-D3F6-498C-A89F-BB4071A3F2B1}"/>
              </a:ext>
            </a:extLst>
          </p:cNvPr>
          <p:cNvSpPr/>
          <p:nvPr/>
        </p:nvSpPr>
        <p:spPr>
          <a:xfrm>
            <a:off x="319600" y="950562"/>
            <a:ext cx="11270061" cy="65317"/>
          </a:xfrm>
          <a:prstGeom prst="roundRect">
            <a:avLst>
              <a:gd name="adj" fmla="val 50000"/>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5617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03"/>
            <a:ext cx="1759711" cy="171765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408793" y="5129714"/>
            <a:ext cx="1761871" cy="17176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438" y="5075173"/>
            <a:ext cx="1717651" cy="176187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681477" y="4864353"/>
            <a:ext cx="7115809" cy="1765300"/>
          </a:xfrm>
          <a:custGeom>
            <a:avLst/>
            <a:gdLst/>
            <a:ahLst/>
            <a:cxnLst/>
            <a:rect l="l" t="t" r="r" b="b"/>
            <a:pathLst>
              <a:path w="7115809" h="1765300">
                <a:moveTo>
                  <a:pt x="0" y="1765046"/>
                </a:moveTo>
                <a:lnTo>
                  <a:pt x="7115302" y="1765046"/>
                </a:lnTo>
                <a:lnTo>
                  <a:pt x="7115302" y="0"/>
                </a:lnTo>
                <a:lnTo>
                  <a:pt x="0" y="0"/>
                </a:lnTo>
                <a:lnTo>
                  <a:pt x="0" y="1765046"/>
                </a:lnTo>
                <a:close/>
              </a:path>
            </a:pathLst>
          </a:custGeom>
          <a:solidFill>
            <a:srgbClr val="D9FFEA"/>
          </a:solidFill>
        </p:spPr>
        <p:txBody>
          <a:bodyPr wrap="square" lIns="0" tIns="0" rIns="0" bIns="0" rtlCol="0"/>
          <a:lstStyle/>
          <a:p>
            <a:endParaRPr/>
          </a:p>
        </p:txBody>
      </p:sp>
      <p:sp>
        <p:nvSpPr>
          <p:cNvPr id="6" name="object 6"/>
          <p:cNvSpPr txBox="1"/>
          <p:nvPr/>
        </p:nvSpPr>
        <p:spPr>
          <a:xfrm>
            <a:off x="2760726" y="4842103"/>
            <a:ext cx="6957695" cy="1671955"/>
          </a:xfrm>
          <a:prstGeom prst="rect">
            <a:avLst/>
          </a:prstGeom>
        </p:spPr>
        <p:txBody>
          <a:bodyPr vert="horz" wrap="square" lIns="0" tIns="12700" rIns="0" bIns="0" rtlCol="0">
            <a:spAutoFit/>
          </a:bodyPr>
          <a:lstStyle/>
          <a:p>
            <a:pPr marL="12700" marR="5080" algn="just">
              <a:lnSpc>
                <a:spcPct val="150000"/>
              </a:lnSpc>
              <a:spcBef>
                <a:spcPts val="100"/>
              </a:spcBef>
            </a:pPr>
            <a:r>
              <a:rPr sz="1800" b="1" spc="70" dirty="0">
                <a:solidFill>
                  <a:srgbClr val="1F3863"/>
                </a:solidFill>
                <a:latin typeface="Times New Roman"/>
                <a:cs typeface="Times New Roman"/>
              </a:rPr>
              <a:t>Бешинчи </a:t>
            </a:r>
            <a:r>
              <a:rPr sz="1800" b="1" spc="60" dirty="0" err="1">
                <a:solidFill>
                  <a:srgbClr val="1F3863"/>
                </a:solidFill>
                <a:latin typeface="Times New Roman"/>
                <a:cs typeface="Times New Roman"/>
              </a:rPr>
              <a:t>ташаббус</a:t>
            </a:r>
            <a:r>
              <a:rPr sz="1800" b="1" spc="60" dirty="0">
                <a:solidFill>
                  <a:srgbClr val="1F3863"/>
                </a:solidFill>
                <a:latin typeface="Times New Roman"/>
                <a:cs typeface="Times New Roman"/>
              </a:rPr>
              <a:t> </a:t>
            </a:r>
            <a:r>
              <a:rPr sz="1800" b="1" spc="55" dirty="0" err="1" smtClean="0">
                <a:solidFill>
                  <a:srgbClr val="1F3863"/>
                </a:solidFill>
                <a:latin typeface="Times New Roman"/>
                <a:cs typeface="Times New Roman"/>
              </a:rPr>
              <a:t>бўйича</a:t>
            </a:r>
            <a:r>
              <a:rPr lang="uz-Cyrl-UZ" sz="1800" b="1" spc="55" dirty="0" smtClean="0">
                <a:solidFill>
                  <a:srgbClr val="1F3863"/>
                </a:solidFill>
                <a:latin typeface="Times New Roman"/>
                <a:cs typeface="Times New Roman"/>
              </a:rPr>
              <a:t>  </a:t>
            </a:r>
            <a:r>
              <a:rPr sz="1800" b="1" spc="70" dirty="0" err="1" smtClean="0">
                <a:solidFill>
                  <a:srgbClr val="1F3863"/>
                </a:solidFill>
                <a:latin typeface="Times New Roman"/>
                <a:cs typeface="Times New Roman"/>
              </a:rPr>
              <a:t>хотин-қизлар</a:t>
            </a:r>
            <a:r>
              <a:rPr sz="1800" b="1" spc="70" dirty="0" smtClean="0">
                <a:solidFill>
                  <a:srgbClr val="1F3863"/>
                </a:solidFill>
                <a:latin typeface="Times New Roman"/>
                <a:cs typeface="Times New Roman"/>
              </a:rPr>
              <a:t> </a:t>
            </a:r>
            <a:r>
              <a:rPr sz="1800" b="1" spc="60" dirty="0">
                <a:solidFill>
                  <a:srgbClr val="1F3863"/>
                </a:solidFill>
                <a:latin typeface="Times New Roman"/>
                <a:cs typeface="Times New Roman"/>
              </a:rPr>
              <a:t>учун </a:t>
            </a:r>
            <a:r>
              <a:rPr sz="1800" b="1" spc="65" dirty="0">
                <a:solidFill>
                  <a:srgbClr val="1F3863"/>
                </a:solidFill>
                <a:latin typeface="Times New Roman"/>
                <a:cs typeface="Times New Roman"/>
              </a:rPr>
              <a:t>яратилаётган  </a:t>
            </a:r>
            <a:r>
              <a:rPr sz="1800" b="1" spc="60" dirty="0">
                <a:solidFill>
                  <a:srgbClr val="1F3863"/>
                </a:solidFill>
                <a:latin typeface="Times New Roman"/>
                <a:cs typeface="Times New Roman"/>
              </a:rPr>
              <a:t>қўшимча </a:t>
            </a:r>
            <a:r>
              <a:rPr sz="1800" b="1" spc="75" dirty="0">
                <a:solidFill>
                  <a:srgbClr val="1F3863"/>
                </a:solidFill>
                <a:latin typeface="Times New Roman"/>
                <a:cs typeface="Times New Roman"/>
              </a:rPr>
              <a:t>ишчи </a:t>
            </a:r>
            <a:r>
              <a:rPr sz="1800" b="1" spc="80" dirty="0">
                <a:solidFill>
                  <a:srgbClr val="1F3863"/>
                </a:solidFill>
                <a:latin typeface="Times New Roman"/>
                <a:cs typeface="Times New Roman"/>
              </a:rPr>
              <a:t>ўринларида </a:t>
            </a:r>
            <a:r>
              <a:rPr sz="1800" b="1" spc="100" dirty="0">
                <a:solidFill>
                  <a:srgbClr val="1F3863"/>
                </a:solidFill>
                <a:latin typeface="Times New Roman"/>
                <a:cs typeface="Times New Roman"/>
              </a:rPr>
              <a:t>(бу </a:t>
            </a:r>
            <a:r>
              <a:rPr sz="1800" b="1" spc="65" dirty="0">
                <a:solidFill>
                  <a:srgbClr val="1F3863"/>
                </a:solidFill>
                <a:latin typeface="Times New Roman"/>
                <a:cs typeface="Times New Roman"/>
              </a:rPr>
              <a:t>асосан </a:t>
            </a:r>
            <a:r>
              <a:rPr sz="1800" b="1" spc="55" dirty="0">
                <a:solidFill>
                  <a:srgbClr val="1F3863"/>
                </a:solidFill>
                <a:latin typeface="Times New Roman"/>
                <a:cs typeface="Times New Roman"/>
              </a:rPr>
              <a:t>тикувчилик  корхоналарига </a:t>
            </a:r>
            <a:r>
              <a:rPr sz="1800" b="1" spc="65" dirty="0">
                <a:solidFill>
                  <a:srgbClr val="1F3863"/>
                </a:solidFill>
                <a:latin typeface="Times New Roman"/>
                <a:cs typeface="Times New Roman"/>
              </a:rPr>
              <a:t>тўғри </a:t>
            </a:r>
            <a:r>
              <a:rPr sz="1800" b="1" spc="70" dirty="0">
                <a:solidFill>
                  <a:srgbClr val="1F3863"/>
                </a:solidFill>
                <a:latin typeface="Times New Roman"/>
                <a:cs typeface="Times New Roman"/>
              </a:rPr>
              <a:t>келаяпти) </a:t>
            </a:r>
            <a:r>
              <a:rPr lang="uz-Cyrl-UZ" b="1" spc="50" dirty="0" smtClean="0">
                <a:solidFill>
                  <a:srgbClr val="1F3863"/>
                </a:solidFill>
                <a:latin typeface="Times New Roman"/>
                <a:cs typeface="Times New Roman"/>
              </a:rPr>
              <a:t>талаба</a:t>
            </a:r>
            <a:r>
              <a:rPr sz="1800" b="1" spc="50" dirty="0" smtClean="0">
                <a:solidFill>
                  <a:srgbClr val="1F3863"/>
                </a:solidFill>
                <a:latin typeface="Times New Roman"/>
                <a:cs typeface="Times New Roman"/>
              </a:rPr>
              <a:t> </a:t>
            </a:r>
            <a:r>
              <a:rPr sz="1800" b="1" spc="85" dirty="0">
                <a:solidFill>
                  <a:srgbClr val="1F3863"/>
                </a:solidFill>
                <a:latin typeface="Times New Roman"/>
                <a:cs typeface="Times New Roman"/>
              </a:rPr>
              <a:t>қизларимизни </a:t>
            </a:r>
            <a:r>
              <a:rPr sz="1800" b="1" spc="50" dirty="0">
                <a:solidFill>
                  <a:srgbClr val="1F3863"/>
                </a:solidFill>
                <a:latin typeface="Times New Roman"/>
                <a:cs typeface="Times New Roman"/>
              </a:rPr>
              <a:t>касбга  </a:t>
            </a:r>
            <a:r>
              <a:rPr sz="1800" b="1" spc="70" dirty="0">
                <a:solidFill>
                  <a:srgbClr val="1F3863"/>
                </a:solidFill>
                <a:latin typeface="Times New Roman"/>
                <a:cs typeface="Times New Roman"/>
              </a:rPr>
              <a:t>тайёргарлигини</a:t>
            </a:r>
            <a:r>
              <a:rPr sz="1800" b="1" spc="-60" dirty="0">
                <a:solidFill>
                  <a:srgbClr val="1F3863"/>
                </a:solidFill>
                <a:latin typeface="Times New Roman"/>
                <a:cs typeface="Times New Roman"/>
              </a:rPr>
              <a:t> </a:t>
            </a:r>
            <a:r>
              <a:rPr sz="1800" b="1" spc="30" dirty="0">
                <a:solidFill>
                  <a:srgbClr val="1F3863"/>
                </a:solidFill>
                <a:latin typeface="Times New Roman"/>
                <a:cs typeface="Times New Roman"/>
              </a:rPr>
              <a:t>йўлга</a:t>
            </a:r>
            <a:r>
              <a:rPr sz="1800" b="1" spc="-55" dirty="0">
                <a:solidFill>
                  <a:srgbClr val="1F3863"/>
                </a:solidFill>
                <a:latin typeface="Times New Roman"/>
                <a:cs typeface="Times New Roman"/>
              </a:rPr>
              <a:t> </a:t>
            </a:r>
            <a:r>
              <a:rPr sz="1800" b="1" spc="75" dirty="0">
                <a:solidFill>
                  <a:srgbClr val="1F3863"/>
                </a:solidFill>
                <a:latin typeface="Times New Roman"/>
                <a:cs typeface="Times New Roman"/>
              </a:rPr>
              <a:t>қўйиш</a:t>
            </a:r>
            <a:r>
              <a:rPr sz="1800" b="1" spc="-55" dirty="0">
                <a:solidFill>
                  <a:srgbClr val="1F3863"/>
                </a:solidFill>
                <a:latin typeface="Times New Roman"/>
                <a:cs typeface="Times New Roman"/>
              </a:rPr>
              <a:t> </a:t>
            </a:r>
            <a:r>
              <a:rPr sz="1800" b="1" spc="55" dirty="0">
                <a:solidFill>
                  <a:srgbClr val="1F3863"/>
                </a:solidFill>
                <a:latin typeface="Times New Roman"/>
                <a:cs typeface="Times New Roman"/>
              </a:rPr>
              <a:t>мумкин</a:t>
            </a:r>
            <a:r>
              <a:rPr sz="1800" b="1" spc="-70" dirty="0">
                <a:solidFill>
                  <a:srgbClr val="1F3863"/>
                </a:solidFill>
                <a:latin typeface="Times New Roman"/>
                <a:cs typeface="Times New Roman"/>
              </a:rPr>
              <a:t> </a:t>
            </a:r>
            <a:r>
              <a:rPr sz="1800" b="1" spc="60" dirty="0">
                <a:solidFill>
                  <a:srgbClr val="1F3863"/>
                </a:solidFill>
                <a:latin typeface="Times New Roman"/>
                <a:cs typeface="Times New Roman"/>
              </a:rPr>
              <a:t>бўлади.</a:t>
            </a:r>
            <a:endParaRPr sz="1800" dirty="0">
              <a:latin typeface="Times New Roman"/>
              <a:cs typeface="Times New Roman"/>
            </a:endParaRPr>
          </a:p>
        </p:txBody>
      </p:sp>
      <p:sp>
        <p:nvSpPr>
          <p:cNvPr id="7" name="object 7"/>
          <p:cNvSpPr/>
          <p:nvPr/>
        </p:nvSpPr>
        <p:spPr>
          <a:xfrm>
            <a:off x="691895" y="1208532"/>
            <a:ext cx="5138928" cy="37719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86841" y="1404366"/>
            <a:ext cx="4551553" cy="318325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441947" y="1181100"/>
            <a:ext cx="5140452" cy="382066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638035" y="1376299"/>
            <a:ext cx="4551553" cy="3233039"/>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1835" y="3200400"/>
            <a:ext cx="6688328" cy="1231106"/>
          </a:xfrm>
        </p:spPr>
        <p:txBody>
          <a:bodyPr>
            <a:normAutofit fontScale="90000"/>
          </a:bodyPr>
          <a:lstStyle/>
          <a:p>
            <a:pPr algn="ctr"/>
            <a:r>
              <a:rPr lang="ru-RU" dirty="0" err="1"/>
              <a:t>Эътиборингиз</a:t>
            </a:r>
            <a:r>
              <a:rPr lang="ru-RU" dirty="0"/>
              <a:t> </a:t>
            </a:r>
            <a:r>
              <a:rPr lang="ru-RU" dirty="0" err="1"/>
              <a:t>учун</a:t>
            </a:r>
            <a:r>
              <a:rPr lang="ru-RU" dirty="0"/>
              <a:t> </a:t>
            </a:r>
            <a:r>
              <a:rPr lang="ru-RU" dirty="0" err="1"/>
              <a:t>раҳмат</a:t>
            </a:r>
            <a:r>
              <a:rPr lang="ru-RU" dirty="0"/>
              <a:t>!</a:t>
            </a:r>
            <a:br>
              <a:rPr lang="ru-RU" dirty="0"/>
            </a:br>
            <a:endParaRPr lang="ru-RU" dirty="0"/>
          </a:p>
        </p:txBody>
      </p:sp>
      <p:pic>
        <p:nvPicPr>
          <p:cNvPr id="4" name="Рисунок 3"/>
          <p:cNvPicPr>
            <a:picLocks noChangeAspect="1"/>
          </p:cNvPicPr>
          <p:nvPr/>
        </p:nvPicPr>
        <p:blipFill>
          <a:blip r:embed="rId2"/>
          <a:stretch>
            <a:fillRect/>
          </a:stretch>
        </p:blipFill>
        <p:spPr>
          <a:xfrm>
            <a:off x="4876800" y="531785"/>
            <a:ext cx="2395909" cy="2516215"/>
          </a:xfrm>
          <a:prstGeom prst="rect">
            <a:avLst/>
          </a:prstGeom>
        </p:spPr>
      </p:pic>
    </p:spTree>
    <p:extLst>
      <p:ext uri="{BB962C8B-B14F-4D97-AF65-F5344CB8AC3E}">
        <p14:creationId xmlns:p14="http://schemas.microsoft.com/office/powerpoint/2010/main" val="2672260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13702" y="581891"/>
            <a:ext cx="9090528" cy="430887"/>
          </a:xfrm>
          <a:prstGeom prst="rect">
            <a:avLst/>
          </a:prstGeom>
        </p:spPr>
        <p:txBody>
          <a:bodyPr wrap="square">
            <a:spAutoFit/>
          </a:bodyPr>
          <a:lstStyle/>
          <a:p>
            <a:r>
              <a:rPr lang="ru-RU" sz="2200" b="1" cap="all" dirty="0" err="1">
                <a:solidFill>
                  <a:schemeClr val="accent1">
                    <a:lumMod val="50000"/>
                  </a:schemeClr>
                </a:solidFill>
              </a:rPr>
              <a:t>Олий</a:t>
            </a:r>
            <a:r>
              <a:rPr lang="ru-RU" sz="2200" b="1" cap="all" dirty="0">
                <a:solidFill>
                  <a:schemeClr val="accent1">
                    <a:lumMod val="50000"/>
                  </a:schemeClr>
                </a:solidFill>
              </a:rPr>
              <a:t> </a:t>
            </a:r>
            <a:r>
              <a:rPr lang="ru-RU" sz="2200" b="1" cap="all" dirty="0" err="1">
                <a:solidFill>
                  <a:schemeClr val="accent1">
                    <a:lumMod val="50000"/>
                  </a:schemeClr>
                </a:solidFill>
              </a:rPr>
              <a:t>таълим</a:t>
            </a:r>
            <a:r>
              <a:rPr lang="ru-RU" sz="2200" b="1" cap="all" dirty="0">
                <a:solidFill>
                  <a:schemeClr val="accent1">
                    <a:lumMod val="50000"/>
                  </a:schemeClr>
                </a:solidFill>
              </a:rPr>
              <a:t> </a:t>
            </a:r>
            <a:r>
              <a:rPr lang="ru-RU" sz="2200" b="1" cap="all" dirty="0" err="1" smtClean="0">
                <a:solidFill>
                  <a:schemeClr val="accent1">
                    <a:lumMod val="50000"/>
                  </a:schemeClr>
                </a:solidFill>
              </a:rPr>
              <a:t>тизимиДА</a:t>
            </a:r>
            <a:r>
              <a:rPr lang="ru-RU" sz="2200" b="1" cap="all" dirty="0" smtClean="0">
                <a:solidFill>
                  <a:schemeClr val="accent1">
                    <a:lumMod val="50000"/>
                  </a:schemeClr>
                </a:solidFill>
              </a:rPr>
              <a:t> </a:t>
            </a:r>
            <a:r>
              <a:rPr lang="ru-RU" sz="2200" b="1" cap="all" dirty="0" err="1" smtClean="0">
                <a:solidFill>
                  <a:schemeClr val="accent1">
                    <a:lumMod val="50000"/>
                  </a:schemeClr>
                </a:solidFill>
              </a:rPr>
              <a:t>мавжуд</a:t>
            </a:r>
            <a:r>
              <a:rPr lang="ru-RU" sz="2200" b="1" cap="all" dirty="0" smtClean="0">
                <a:solidFill>
                  <a:schemeClr val="accent1">
                    <a:lumMod val="50000"/>
                  </a:schemeClr>
                </a:solidFill>
              </a:rPr>
              <a:t> </a:t>
            </a:r>
            <a:r>
              <a:rPr lang="ru-RU" sz="2200" b="1" cap="all" dirty="0" err="1">
                <a:solidFill>
                  <a:schemeClr val="accent1">
                    <a:lumMod val="50000"/>
                  </a:schemeClr>
                </a:solidFill>
              </a:rPr>
              <a:t>муаммолар</a:t>
            </a:r>
            <a:endParaRPr lang="ru-RU" sz="2200" b="1" cap="all" dirty="0">
              <a:solidFill>
                <a:schemeClr val="accent1">
                  <a:lumMod val="50000"/>
                </a:schemeClr>
              </a:solidFill>
            </a:endParaRPr>
          </a:p>
        </p:txBody>
      </p:sp>
      <p:sp>
        <p:nvSpPr>
          <p:cNvPr id="7" name="Скругленный прямоугольник 123">
            <a:extLst>
              <a:ext uri="{FF2B5EF4-FFF2-40B4-BE49-F238E27FC236}">
                <a16:creationId xmlns:a16="http://schemas.microsoft.com/office/drawing/2014/main" xmlns="" id="{427A600C-D3F6-498C-A89F-BB4071A3F2B1}"/>
              </a:ext>
            </a:extLst>
          </p:cNvPr>
          <p:cNvSpPr/>
          <p:nvPr/>
        </p:nvSpPr>
        <p:spPr>
          <a:xfrm>
            <a:off x="319600" y="950562"/>
            <a:ext cx="11270061" cy="65317"/>
          </a:xfrm>
          <a:prstGeom prst="roundRect">
            <a:avLst>
              <a:gd name="adj" fmla="val 50000"/>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325338314"/>
              </p:ext>
            </p:extLst>
          </p:nvPr>
        </p:nvGraphicFramePr>
        <p:xfrm>
          <a:off x="841764" y="1552655"/>
          <a:ext cx="10747897" cy="4789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Штриховая стрелка вправо 7"/>
          <p:cNvSpPr/>
          <p:nvPr/>
        </p:nvSpPr>
        <p:spPr>
          <a:xfrm>
            <a:off x="220333" y="1740385"/>
            <a:ext cx="561694" cy="461671"/>
          </a:xfrm>
          <a:prstGeom prst="stripedRight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9" name="Штриховая стрелка вправо 8"/>
          <p:cNvSpPr/>
          <p:nvPr/>
        </p:nvSpPr>
        <p:spPr>
          <a:xfrm>
            <a:off x="220333" y="2731685"/>
            <a:ext cx="561694" cy="461671"/>
          </a:xfrm>
          <a:prstGeom prst="stripedRightArrow">
            <a:avLst/>
          </a:pr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0" name="Штриховая стрелка вправо 9"/>
          <p:cNvSpPr/>
          <p:nvPr/>
        </p:nvSpPr>
        <p:spPr>
          <a:xfrm>
            <a:off x="220333" y="3708082"/>
            <a:ext cx="561694" cy="461671"/>
          </a:xfrm>
          <a:prstGeom prst="stripedRightArrow">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1" name="Штриховая стрелка вправо 10"/>
          <p:cNvSpPr/>
          <p:nvPr/>
        </p:nvSpPr>
        <p:spPr>
          <a:xfrm>
            <a:off x="220333" y="4684479"/>
            <a:ext cx="561694" cy="461671"/>
          </a:xfrm>
          <a:prstGeom prst="stripedRightArrow">
            <a:avLst/>
          </a:pr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2" name="Штриховая стрелка вправо 11"/>
          <p:cNvSpPr/>
          <p:nvPr/>
        </p:nvSpPr>
        <p:spPr>
          <a:xfrm>
            <a:off x="220333" y="5660876"/>
            <a:ext cx="561694" cy="461671"/>
          </a:xfrm>
          <a:prstGeom prst="stripedRightArrow">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xmlns="" id="{EEB6937A-5901-4A92-ADF4-702CAABC48C4}"/>
              </a:ext>
            </a:extLst>
          </p:cNvPr>
          <p:cNvSpPr/>
          <p:nvPr/>
        </p:nvSpPr>
        <p:spPr>
          <a:xfrm>
            <a:off x="838201" y="968991"/>
            <a:ext cx="10932665" cy="707886"/>
          </a:xfrm>
          <a:prstGeom prst="rect">
            <a:avLst/>
          </a:prstGeom>
        </p:spPr>
        <p:txBody>
          <a:bodyPr wrap="square">
            <a:spAutoFit/>
          </a:bodyPr>
          <a:lstStyle/>
          <a:p>
            <a:pPr algn="ctr"/>
            <a:r>
              <a:rPr lang="ru-RU" sz="2000" b="1" cap="all" dirty="0" err="1">
                <a:solidFill>
                  <a:srgbClr val="FF0000"/>
                </a:solidFill>
              </a:rPr>
              <a:t>олий</a:t>
            </a:r>
            <a:r>
              <a:rPr lang="ru-RU" sz="2000" b="1" cap="all" dirty="0">
                <a:solidFill>
                  <a:srgbClr val="FF0000"/>
                </a:solidFill>
              </a:rPr>
              <a:t> </a:t>
            </a:r>
            <a:r>
              <a:rPr lang="ru-RU" sz="2000" b="1" cap="all" dirty="0" err="1">
                <a:solidFill>
                  <a:srgbClr val="FF0000"/>
                </a:solidFill>
              </a:rPr>
              <a:t>таълим</a:t>
            </a:r>
            <a:r>
              <a:rPr lang="ru-RU" sz="2000" b="1" cap="all" dirty="0">
                <a:solidFill>
                  <a:srgbClr val="FF0000"/>
                </a:solidFill>
              </a:rPr>
              <a:t> </a:t>
            </a:r>
            <a:r>
              <a:rPr lang="ru-RU" sz="2000" b="1" cap="all" dirty="0" err="1">
                <a:solidFill>
                  <a:srgbClr val="FF0000"/>
                </a:solidFill>
              </a:rPr>
              <a:t>билан</a:t>
            </a:r>
            <a:r>
              <a:rPr lang="ru-RU" sz="2000" b="1" cap="all" dirty="0">
                <a:solidFill>
                  <a:srgbClr val="FF0000"/>
                </a:solidFill>
              </a:rPr>
              <a:t> </a:t>
            </a:r>
            <a:r>
              <a:rPr lang="ru-RU" sz="2000" b="1" cap="all" dirty="0" err="1">
                <a:solidFill>
                  <a:srgbClr val="FF0000"/>
                </a:solidFill>
              </a:rPr>
              <a:t>қамров</a:t>
            </a:r>
            <a:r>
              <a:rPr lang="ru-RU" sz="2000" b="1" cap="all" dirty="0">
                <a:solidFill>
                  <a:srgbClr val="FF0000"/>
                </a:solidFill>
              </a:rPr>
              <a:t> </a:t>
            </a:r>
            <a:r>
              <a:rPr lang="ru-RU" sz="2000" b="1" cap="all" dirty="0" err="1">
                <a:solidFill>
                  <a:srgbClr val="FF0000"/>
                </a:solidFill>
              </a:rPr>
              <a:t>ва</a:t>
            </a:r>
            <a:r>
              <a:rPr lang="ru-RU" sz="2000" b="1" cap="all" dirty="0">
                <a:solidFill>
                  <a:srgbClr val="FF0000"/>
                </a:solidFill>
              </a:rPr>
              <a:t> </a:t>
            </a:r>
            <a:r>
              <a:rPr lang="ru-RU" sz="2000" b="1" cap="all" dirty="0" err="1">
                <a:solidFill>
                  <a:srgbClr val="FF0000"/>
                </a:solidFill>
              </a:rPr>
              <a:t>таълим</a:t>
            </a:r>
            <a:r>
              <a:rPr lang="ru-RU" sz="2000" b="1" cap="all" dirty="0">
                <a:solidFill>
                  <a:srgbClr val="FF0000"/>
                </a:solidFill>
              </a:rPr>
              <a:t> </a:t>
            </a:r>
            <a:r>
              <a:rPr lang="ru-RU" sz="2000" b="1" cap="all" dirty="0" err="1">
                <a:solidFill>
                  <a:srgbClr val="FF0000"/>
                </a:solidFill>
              </a:rPr>
              <a:t>сифатини</a:t>
            </a:r>
            <a:r>
              <a:rPr lang="ru-RU" sz="2000" b="1" cap="all" dirty="0">
                <a:solidFill>
                  <a:srgbClr val="FF0000"/>
                </a:solidFill>
              </a:rPr>
              <a:t> </a:t>
            </a:r>
            <a:r>
              <a:rPr lang="ru-RU" sz="2000" b="1" cap="all" dirty="0" err="1">
                <a:solidFill>
                  <a:srgbClr val="FF0000"/>
                </a:solidFill>
              </a:rPr>
              <a:t>таъминлаш</a:t>
            </a:r>
            <a:r>
              <a:rPr lang="ru-RU" sz="2000" b="1" cap="all" dirty="0">
                <a:solidFill>
                  <a:srgbClr val="FF0000"/>
                </a:solidFill>
              </a:rPr>
              <a:t> </a:t>
            </a:r>
            <a:r>
              <a:rPr lang="ru-RU" sz="2000" b="1" cap="all" dirty="0" err="1">
                <a:solidFill>
                  <a:srgbClr val="FF0000"/>
                </a:solidFill>
              </a:rPr>
              <a:t>соҳасида</a:t>
            </a:r>
            <a:endParaRPr lang="ru-RU" sz="2000" b="1" cap="all" dirty="0">
              <a:solidFill>
                <a:srgbClr val="FF0000"/>
              </a:solidFill>
            </a:endParaRPr>
          </a:p>
        </p:txBody>
      </p:sp>
    </p:spTree>
    <p:extLst>
      <p:ext uri="{BB962C8B-B14F-4D97-AF65-F5344CB8AC3E}">
        <p14:creationId xmlns:p14="http://schemas.microsoft.com/office/powerpoint/2010/main" val="3904699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EEB6937A-5901-4A92-ADF4-702CAABC48C4}"/>
              </a:ext>
            </a:extLst>
          </p:cNvPr>
          <p:cNvSpPr/>
          <p:nvPr/>
        </p:nvSpPr>
        <p:spPr>
          <a:xfrm>
            <a:off x="838201" y="1119584"/>
            <a:ext cx="10932665" cy="707886"/>
          </a:xfrm>
          <a:prstGeom prst="rect">
            <a:avLst/>
          </a:prstGeom>
        </p:spPr>
        <p:txBody>
          <a:bodyPr wrap="square">
            <a:spAutoFit/>
          </a:bodyPr>
          <a:lstStyle/>
          <a:p>
            <a:pPr algn="ctr"/>
            <a:r>
              <a:rPr lang="ru-RU" sz="2000" b="1" cap="all" dirty="0" err="1">
                <a:solidFill>
                  <a:srgbClr val="FF0000"/>
                </a:solidFill>
              </a:rPr>
              <a:t>олий</a:t>
            </a:r>
            <a:r>
              <a:rPr lang="ru-RU" sz="2000" b="1" cap="all" dirty="0">
                <a:solidFill>
                  <a:srgbClr val="FF0000"/>
                </a:solidFill>
              </a:rPr>
              <a:t> </a:t>
            </a:r>
            <a:r>
              <a:rPr lang="ru-RU" sz="2000" b="1" cap="all" dirty="0" err="1">
                <a:solidFill>
                  <a:srgbClr val="FF0000"/>
                </a:solidFill>
              </a:rPr>
              <a:t>таълим</a:t>
            </a:r>
            <a:r>
              <a:rPr lang="ru-RU" sz="2000" b="1" cap="all" dirty="0">
                <a:solidFill>
                  <a:srgbClr val="FF0000"/>
                </a:solidFill>
              </a:rPr>
              <a:t> </a:t>
            </a:r>
            <a:r>
              <a:rPr lang="ru-RU" sz="2000" b="1" cap="all" dirty="0" err="1">
                <a:solidFill>
                  <a:srgbClr val="FF0000"/>
                </a:solidFill>
              </a:rPr>
              <a:t>билан</a:t>
            </a:r>
            <a:r>
              <a:rPr lang="ru-RU" sz="2000" b="1" cap="all" dirty="0">
                <a:solidFill>
                  <a:srgbClr val="FF0000"/>
                </a:solidFill>
              </a:rPr>
              <a:t> </a:t>
            </a:r>
            <a:r>
              <a:rPr lang="ru-RU" sz="2000" b="1" cap="all" dirty="0" err="1">
                <a:solidFill>
                  <a:srgbClr val="FF0000"/>
                </a:solidFill>
              </a:rPr>
              <a:t>қамров</a:t>
            </a:r>
            <a:r>
              <a:rPr lang="ru-RU" sz="2000" b="1" cap="all" dirty="0">
                <a:solidFill>
                  <a:srgbClr val="FF0000"/>
                </a:solidFill>
              </a:rPr>
              <a:t> </a:t>
            </a:r>
            <a:r>
              <a:rPr lang="ru-RU" sz="2000" b="1" cap="all" dirty="0" err="1">
                <a:solidFill>
                  <a:srgbClr val="FF0000"/>
                </a:solidFill>
              </a:rPr>
              <a:t>ва</a:t>
            </a:r>
            <a:r>
              <a:rPr lang="ru-RU" sz="2000" b="1" cap="all" dirty="0">
                <a:solidFill>
                  <a:srgbClr val="FF0000"/>
                </a:solidFill>
              </a:rPr>
              <a:t> </a:t>
            </a:r>
            <a:r>
              <a:rPr lang="ru-RU" sz="2000" b="1" cap="all" dirty="0" err="1">
                <a:solidFill>
                  <a:srgbClr val="FF0000"/>
                </a:solidFill>
              </a:rPr>
              <a:t>таълим</a:t>
            </a:r>
            <a:r>
              <a:rPr lang="ru-RU" sz="2000" b="1" cap="all" dirty="0">
                <a:solidFill>
                  <a:srgbClr val="FF0000"/>
                </a:solidFill>
              </a:rPr>
              <a:t> </a:t>
            </a:r>
            <a:r>
              <a:rPr lang="ru-RU" sz="2000" b="1" cap="all" dirty="0" err="1">
                <a:solidFill>
                  <a:srgbClr val="FF0000"/>
                </a:solidFill>
              </a:rPr>
              <a:t>сифатини</a:t>
            </a:r>
            <a:r>
              <a:rPr lang="ru-RU" sz="2000" b="1" cap="all" dirty="0">
                <a:solidFill>
                  <a:srgbClr val="FF0000"/>
                </a:solidFill>
              </a:rPr>
              <a:t> </a:t>
            </a:r>
            <a:r>
              <a:rPr lang="ru-RU" sz="2000" b="1" cap="all" dirty="0" err="1">
                <a:solidFill>
                  <a:srgbClr val="FF0000"/>
                </a:solidFill>
              </a:rPr>
              <a:t>таъминлаш</a:t>
            </a:r>
            <a:r>
              <a:rPr lang="ru-RU" sz="2000" b="1" cap="all" dirty="0">
                <a:solidFill>
                  <a:srgbClr val="FF0000"/>
                </a:solidFill>
              </a:rPr>
              <a:t> </a:t>
            </a:r>
            <a:r>
              <a:rPr lang="ru-RU" sz="2000" b="1" cap="all" dirty="0" err="1">
                <a:solidFill>
                  <a:srgbClr val="FF0000"/>
                </a:solidFill>
              </a:rPr>
              <a:t>соҳасида</a:t>
            </a:r>
            <a:endParaRPr lang="ru-RU" sz="2000" b="1" cap="all" dirty="0">
              <a:solidFill>
                <a:srgbClr val="FF0000"/>
              </a:solidFill>
            </a:endParaRPr>
          </a:p>
        </p:txBody>
      </p:sp>
      <p:graphicFrame>
        <p:nvGraphicFramePr>
          <p:cNvPr id="9" name="Схема 8"/>
          <p:cNvGraphicFramePr/>
          <p:nvPr>
            <p:extLst>
              <p:ext uri="{D42A27DB-BD31-4B8C-83A1-F6EECF244321}">
                <p14:modId xmlns:p14="http://schemas.microsoft.com/office/powerpoint/2010/main" val="2569697487"/>
              </p:ext>
            </p:extLst>
          </p:nvPr>
        </p:nvGraphicFramePr>
        <p:xfrm>
          <a:off x="841764" y="1552655"/>
          <a:ext cx="10747897" cy="4789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Штриховая стрелка вправо 9"/>
          <p:cNvSpPr/>
          <p:nvPr/>
        </p:nvSpPr>
        <p:spPr>
          <a:xfrm>
            <a:off x="220333" y="1740385"/>
            <a:ext cx="561694" cy="461671"/>
          </a:xfrm>
          <a:prstGeom prst="stripedRight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1" name="Штриховая стрелка вправо 10"/>
          <p:cNvSpPr/>
          <p:nvPr/>
        </p:nvSpPr>
        <p:spPr>
          <a:xfrm>
            <a:off x="220333" y="2731685"/>
            <a:ext cx="561694" cy="461671"/>
          </a:xfrm>
          <a:prstGeom prst="stripedRightArrow">
            <a:avLst/>
          </a:pr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2" name="Штриховая стрелка вправо 11"/>
          <p:cNvSpPr/>
          <p:nvPr/>
        </p:nvSpPr>
        <p:spPr>
          <a:xfrm>
            <a:off x="220333" y="3708082"/>
            <a:ext cx="561694" cy="461671"/>
          </a:xfrm>
          <a:prstGeom prst="stripedRightArrow">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3" name="Штриховая стрелка вправо 12"/>
          <p:cNvSpPr/>
          <p:nvPr/>
        </p:nvSpPr>
        <p:spPr>
          <a:xfrm>
            <a:off x="220333" y="4684479"/>
            <a:ext cx="561694" cy="461671"/>
          </a:xfrm>
          <a:prstGeom prst="stripedRightArrow">
            <a:avLst/>
          </a:pr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4" name="Штриховая стрелка вправо 13"/>
          <p:cNvSpPr/>
          <p:nvPr/>
        </p:nvSpPr>
        <p:spPr>
          <a:xfrm>
            <a:off x="220333" y="5660876"/>
            <a:ext cx="561694" cy="461671"/>
          </a:xfrm>
          <a:prstGeom prst="stripedRightArrow">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7" name="Скругленный прямоугольник 123">
            <a:extLst>
              <a:ext uri="{FF2B5EF4-FFF2-40B4-BE49-F238E27FC236}">
                <a16:creationId xmlns:a16="http://schemas.microsoft.com/office/drawing/2014/main" xmlns="" id="{427A600C-D3F6-498C-A89F-BB4071A3F2B1}"/>
              </a:ext>
            </a:extLst>
          </p:cNvPr>
          <p:cNvSpPr/>
          <p:nvPr/>
        </p:nvSpPr>
        <p:spPr>
          <a:xfrm>
            <a:off x="319600" y="950562"/>
            <a:ext cx="11270061" cy="65317"/>
          </a:xfrm>
          <a:prstGeom prst="roundRect">
            <a:avLst>
              <a:gd name="adj" fmla="val 50000"/>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013702" y="581891"/>
            <a:ext cx="9090528" cy="430887"/>
          </a:xfrm>
          <a:prstGeom prst="rect">
            <a:avLst/>
          </a:prstGeom>
        </p:spPr>
        <p:txBody>
          <a:bodyPr wrap="square">
            <a:spAutoFit/>
          </a:bodyPr>
          <a:lstStyle/>
          <a:p>
            <a:r>
              <a:rPr lang="ru-RU" sz="2200" b="1" cap="all" dirty="0" err="1">
                <a:solidFill>
                  <a:schemeClr val="accent1">
                    <a:lumMod val="50000"/>
                  </a:schemeClr>
                </a:solidFill>
              </a:rPr>
              <a:t>Олий</a:t>
            </a:r>
            <a:r>
              <a:rPr lang="ru-RU" sz="2200" b="1" cap="all" dirty="0">
                <a:solidFill>
                  <a:schemeClr val="accent1">
                    <a:lumMod val="50000"/>
                  </a:schemeClr>
                </a:solidFill>
              </a:rPr>
              <a:t> </a:t>
            </a:r>
            <a:r>
              <a:rPr lang="ru-RU" sz="2200" b="1" cap="all" dirty="0" err="1">
                <a:solidFill>
                  <a:schemeClr val="accent1">
                    <a:lumMod val="50000"/>
                  </a:schemeClr>
                </a:solidFill>
              </a:rPr>
              <a:t>таълим</a:t>
            </a:r>
            <a:r>
              <a:rPr lang="ru-RU" sz="2200" b="1" cap="all" dirty="0">
                <a:solidFill>
                  <a:schemeClr val="accent1">
                    <a:lumMod val="50000"/>
                  </a:schemeClr>
                </a:solidFill>
              </a:rPr>
              <a:t> </a:t>
            </a:r>
            <a:r>
              <a:rPr lang="ru-RU" sz="2200" b="1" cap="all" dirty="0" err="1" smtClean="0">
                <a:solidFill>
                  <a:schemeClr val="accent1">
                    <a:lumMod val="50000"/>
                  </a:schemeClr>
                </a:solidFill>
              </a:rPr>
              <a:t>тизимиДА</a:t>
            </a:r>
            <a:r>
              <a:rPr lang="ru-RU" sz="2200" b="1" cap="all" dirty="0" smtClean="0">
                <a:solidFill>
                  <a:schemeClr val="accent1">
                    <a:lumMod val="50000"/>
                  </a:schemeClr>
                </a:solidFill>
              </a:rPr>
              <a:t> </a:t>
            </a:r>
            <a:r>
              <a:rPr lang="ru-RU" sz="2200" b="1" cap="all" dirty="0" err="1" smtClean="0">
                <a:solidFill>
                  <a:schemeClr val="accent1">
                    <a:lumMod val="50000"/>
                  </a:schemeClr>
                </a:solidFill>
              </a:rPr>
              <a:t>мавжуд</a:t>
            </a:r>
            <a:r>
              <a:rPr lang="ru-RU" sz="2200" b="1" cap="all" dirty="0" smtClean="0">
                <a:solidFill>
                  <a:schemeClr val="accent1">
                    <a:lumMod val="50000"/>
                  </a:schemeClr>
                </a:solidFill>
              </a:rPr>
              <a:t> </a:t>
            </a:r>
            <a:r>
              <a:rPr lang="ru-RU" sz="2200" b="1" cap="all" dirty="0" err="1">
                <a:solidFill>
                  <a:schemeClr val="accent1">
                    <a:lumMod val="50000"/>
                  </a:schemeClr>
                </a:solidFill>
              </a:rPr>
              <a:t>муаммолар</a:t>
            </a:r>
            <a:endParaRPr lang="ru-RU" sz="2200" b="1" cap="all" dirty="0">
              <a:solidFill>
                <a:schemeClr val="accent1">
                  <a:lumMod val="50000"/>
                </a:schemeClr>
              </a:solidFill>
            </a:endParaRPr>
          </a:p>
        </p:txBody>
      </p:sp>
    </p:spTree>
    <p:extLst>
      <p:ext uri="{BB962C8B-B14F-4D97-AF65-F5344CB8AC3E}">
        <p14:creationId xmlns:p14="http://schemas.microsoft.com/office/powerpoint/2010/main" val="405353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EEB6937A-5901-4A92-ADF4-702CAABC48C4}"/>
              </a:ext>
            </a:extLst>
          </p:cNvPr>
          <p:cNvSpPr/>
          <p:nvPr/>
        </p:nvSpPr>
        <p:spPr>
          <a:xfrm>
            <a:off x="421137" y="1205344"/>
            <a:ext cx="10932665" cy="400110"/>
          </a:xfrm>
          <a:prstGeom prst="rect">
            <a:avLst/>
          </a:prstGeom>
        </p:spPr>
        <p:txBody>
          <a:bodyPr wrap="square">
            <a:spAutoFit/>
          </a:bodyPr>
          <a:lstStyle/>
          <a:p>
            <a:pPr algn="ctr"/>
            <a:r>
              <a:rPr lang="ru-RU" sz="2000" b="1" cap="all" dirty="0" err="1">
                <a:solidFill>
                  <a:srgbClr val="FF0000"/>
                </a:solidFill>
              </a:rPr>
              <a:t>илмий-тадқиқот</a:t>
            </a:r>
            <a:r>
              <a:rPr lang="ru-RU" sz="2000" b="1" cap="all" dirty="0">
                <a:solidFill>
                  <a:srgbClr val="FF0000"/>
                </a:solidFill>
              </a:rPr>
              <a:t> </a:t>
            </a:r>
            <a:r>
              <a:rPr lang="ru-RU" sz="2000" b="1" cap="all" dirty="0" err="1">
                <a:solidFill>
                  <a:srgbClr val="FF0000"/>
                </a:solidFill>
              </a:rPr>
              <a:t>ва</a:t>
            </a:r>
            <a:r>
              <a:rPr lang="ru-RU" sz="2000" b="1" cap="all" dirty="0">
                <a:solidFill>
                  <a:srgbClr val="FF0000"/>
                </a:solidFill>
              </a:rPr>
              <a:t> </a:t>
            </a:r>
            <a:r>
              <a:rPr lang="ru-RU" sz="2000" b="1" cap="all" dirty="0" err="1">
                <a:solidFill>
                  <a:srgbClr val="FF0000"/>
                </a:solidFill>
              </a:rPr>
              <a:t>инновацион</a:t>
            </a:r>
            <a:r>
              <a:rPr lang="ru-RU" sz="2000" b="1" cap="all" dirty="0">
                <a:solidFill>
                  <a:srgbClr val="FF0000"/>
                </a:solidFill>
              </a:rPr>
              <a:t> </a:t>
            </a:r>
            <a:r>
              <a:rPr lang="ru-RU" sz="2000" b="1" cap="all" dirty="0" err="1">
                <a:solidFill>
                  <a:srgbClr val="FF0000"/>
                </a:solidFill>
              </a:rPr>
              <a:t>фаолият</a:t>
            </a:r>
            <a:r>
              <a:rPr lang="ru-RU" sz="2000" b="1" cap="all" dirty="0">
                <a:solidFill>
                  <a:srgbClr val="FF0000"/>
                </a:solidFill>
              </a:rPr>
              <a:t> </a:t>
            </a:r>
            <a:r>
              <a:rPr lang="ru-RU" sz="2000" b="1" cap="all" dirty="0" err="1">
                <a:solidFill>
                  <a:srgbClr val="FF0000"/>
                </a:solidFill>
              </a:rPr>
              <a:t>соҳасида</a:t>
            </a:r>
            <a:endParaRPr lang="ru-RU" sz="2000" b="1" cap="all" dirty="0">
              <a:solidFill>
                <a:srgbClr val="FF0000"/>
              </a:solidFill>
            </a:endParaRPr>
          </a:p>
        </p:txBody>
      </p:sp>
      <p:graphicFrame>
        <p:nvGraphicFramePr>
          <p:cNvPr id="9" name="Схема 8"/>
          <p:cNvGraphicFramePr/>
          <p:nvPr>
            <p:extLst>
              <p:ext uri="{D42A27DB-BD31-4B8C-83A1-F6EECF244321}">
                <p14:modId xmlns:p14="http://schemas.microsoft.com/office/powerpoint/2010/main" val="1112171977"/>
              </p:ext>
            </p:extLst>
          </p:nvPr>
        </p:nvGraphicFramePr>
        <p:xfrm>
          <a:off x="841764" y="1552655"/>
          <a:ext cx="10747897" cy="4789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Штриховая стрелка вправо 9"/>
          <p:cNvSpPr/>
          <p:nvPr/>
        </p:nvSpPr>
        <p:spPr>
          <a:xfrm>
            <a:off x="220333" y="1963259"/>
            <a:ext cx="561694" cy="461671"/>
          </a:xfrm>
          <a:prstGeom prst="stripedRight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1" name="Штриховая стрелка вправо 10"/>
          <p:cNvSpPr/>
          <p:nvPr/>
        </p:nvSpPr>
        <p:spPr>
          <a:xfrm>
            <a:off x="220333" y="3118336"/>
            <a:ext cx="561694" cy="461671"/>
          </a:xfrm>
          <a:prstGeom prst="stripedRightArrow">
            <a:avLst/>
          </a:pr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2" name="Штриховая стрелка вправо 11"/>
          <p:cNvSpPr/>
          <p:nvPr/>
        </p:nvSpPr>
        <p:spPr>
          <a:xfrm>
            <a:off x="220333" y="4273412"/>
            <a:ext cx="561694" cy="461671"/>
          </a:xfrm>
          <a:prstGeom prst="stripedRightArrow">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3" name="Штриховая стрелка вправо 12"/>
          <p:cNvSpPr/>
          <p:nvPr/>
        </p:nvSpPr>
        <p:spPr>
          <a:xfrm>
            <a:off x="220333" y="5428488"/>
            <a:ext cx="561694" cy="461671"/>
          </a:xfrm>
          <a:prstGeom prst="stripedRightArrow">
            <a:avLst/>
          </a:pr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spcFirstLastPara="0" vert="horz" wrap="square" lIns="76172" tIns="76172" rIns="76172" bIns="76172" numCol="1" spcCol="1270" anchor="ctr" anchorCtr="0">
            <a:noAutofit/>
          </a:bodyPr>
          <a:lstStyle/>
          <a:p>
            <a:pPr defTabSz="355600">
              <a:spcBef>
                <a:spcPct val="0"/>
              </a:spcBef>
              <a:spcAft>
                <a:spcPct val="35000"/>
              </a:spcAft>
            </a:pPr>
            <a:endParaRPr lang="ru-RU" sz="800">
              <a:latin typeface="Arial" panose="020B0604020202020204" pitchFamily="34" charset="0"/>
              <a:ea typeface="Calibri" panose="020F0502020204030204" pitchFamily="34" charset="0"/>
              <a:cs typeface="Times New Roman" panose="02020603050405020304" pitchFamily="18" charset="0"/>
            </a:endParaRPr>
          </a:p>
        </p:txBody>
      </p:sp>
      <p:sp>
        <p:nvSpPr>
          <p:cNvPr id="17" name="Скругленный прямоугольник 123">
            <a:extLst>
              <a:ext uri="{FF2B5EF4-FFF2-40B4-BE49-F238E27FC236}">
                <a16:creationId xmlns:a16="http://schemas.microsoft.com/office/drawing/2014/main" xmlns="" id="{427A600C-D3F6-498C-A89F-BB4071A3F2B1}"/>
              </a:ext>
            </a:extLst>
          </p:cNvPr>
          <p:cNvSpPr/>
          <p:nvPr/>
        </p:nvSpPr>
        <p:spPr>
          <a:xfrm flipV="1">
            <a:off x="319600" y="1015879"/>
            <a:ext cx="11270061" cy="175612"/>
          </a:xfrm>
          <a:prstGeom prst="roundRect">
            <a:avLst>
              <a:gd name="adj" fmla="val 50000"/>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013702" y="512618"/>
            <a:ext cx="9090528" cy="430887"/>
          </a:xfrm>
          <a:prstGeom prst="rect">
            <a:avLst/>
          </a:prstGeom>
        </p:spPr>
        <p:txBody>
          <a:bodyPr wrap="square">
            <a:spAutoFit/>
          </a:bodyPr>
          <a:lstStyle/>
          <a:p>
            <a:r>
              <a:rPr lang="ru-RU" sz="2200" b="1" cap="all" dirty="0" err="1">
                <a:solidFill>
                  <a:schemeClr val="accent1">
                    <a:lumMod val="50000"/>
                  </a:schemeClr>
                </a:solidFill>
              </a:rPr>
              <a:t>Олий</a:t>
            </a:r>
            <a:r>
              <a:rPr lang="ru-RU" sz="2200" b="1" cap="all" dirty="0">
                <a:solidFill>
                  <a:schemeClr val="accent1">
                    <a:lumMod val="50000"/>
                  </a:schemeClr>
                </a:solidFill>
              </a:rPr>
              <a:t> </a:t>
            </a:r>
            <a:r>
              <a:rPr lang="ru-RU" sz="2200" b="1" cap="all" dirty="0" err="1">
                <a:solidFill>
                  <a:schemeClr val="accent1">
                    <a:lumMod val="50000"/>
                  </a:schemeClr>
                </a:solidFill>
              </a:rPr>
              <a:t>таълим</a:t>
            </a:r>
            <a:r>
              <a:rPr lang="ru-RU" sz="2200" b="1" cap="all" dirty="0">
                <a:solidFill>
                  <a:schemeClr val="accent1">
                    <a:lumMod val="50000"/>
                  </a:schemeClr>
                </a:solidFill>
              </a:rPr>
              <a:t> </a:t>
            </a:r>
            <a:r>
              <a:rPr lang="ru-RU" sz="2200" b="1" cap="all" dirty="0" err="1" smtClean="0">
                <a:solidFill>
                  <a:schemeClr val="accent1">
                    <a:lumMod val="50000"/>
                  </a:schemeClr>
                </a:solidFill>
              </a:rPr>
              <a:t>тизимиДА</a:t>
            </a:r>
            <a:r>
              <a:rPr lang="ru-RU" sz="2200" b="1" cap="all" dirty="0" smtClean="0">
                <a:solidFill>
                  <a:schemeClr val="accent1">
                    <a:lumMod val="50000"/>
                  </a:schemeClr>
                </a:solidFill>
              </a:rPr>
              <a:t> </a:t>
            </a:r>
            <a:r>
              <a:rPr lang="ru-RU" sz="2200" b="1" cap="all" dirty="0" err="1" smtClean="0">
                <a:solidFill>
                  <a:schemeClr val="accent1">
                    <a:lumMod val="50000"/>
                  </a:schemeClr>
                </a:solidFill>
              </a:rPr>
              <a:t>мавжуд</a:t>
            </a:r>
            <a:r>
              <a:rPr lang="ru-RU" sz="2200" b="1" cap="all" dirty="0" smtClean="0">
                <a:solidFill>
                  <a:schemeClr val="accent1">
                    <a:lumMod val="50000"/>
                  </a:schemeClr>
                </a:solidFill>
              </a:rPr>
              <a:t> </a:t>
            </a:r>
            <a:r>
              <a:rPr lang="ru-RU" sz="2200" b="1" cap="all" dirty="0" err="1">
                <a:solidFill>
                  <a:schemeClr val="accent1">
                    <a:lumMod val="50000"/>
                  </a:schemeClr>
                </a:solidFill>
              </a:rPr>
              <a:t>муаммолар</a:t>
            </a:r>
            <a:endParaRPr lang="ru-RU" sz="2200" b="1" cap="all" dirty="0">
              <a:solidFill>
                <a:schemeClr val="accent1">
                  <a:lumMod val="50000"/>
                </a:schemeClr>
              </a:solidFill>
            </a:endParaRPr>
          </a:p>
        </p:txBody>
      </p:sp>
    </p:spTree>
    <p:extLst>
      <p:ext uri="{BB962C8B-B14F-4D97-AF65-F5344CB8AC3E}">
        <p14:creationId xmlns:p14="http://schemas.microsoft.com/office/powerpoint/2010/main" val="3697018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5424" y="803563"/>
            <a:ext cx="10318376" cy="1534195"/>
          </a:xfrm>
        </p:spPr>
        <p:txBody>
          <a:bodyPr>
            <a:noAutofit/>
          </a:bodyPr>
          <a:lstStyle/>
          <a:p>
            <a:pPr marL="0" indent="0" algn="ctr">
              <a:buNone/>
            </a:pPr>
            <a:r>
              <a:rPr lang="ru-RU" sz="3200" b="1" dirty="0" err="1" smtClean="0">
                <a:solidFill>
                  <a:srgbClr val="0070C0"/>
                </a:solidFill>
                <a:latin typeface="Times New Roman" pitchFamily="18" charset="0"/>
                <a:cs typeface="Times New Roman" pitchFamily="18" charset="0"/>
              </a:rPr>
              <a:t>Ўзбекистон</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Миллий</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университети</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ва</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Самарқанд давлат</a:t>
            </a:r>
            <a:r>
              <a:rPr lang="ru-RU" sz="3200" b="1" dirty="0" smtClean="0">
                <a:solidFill>
                  <a:srgbClr val="0070C0"/>
                </a:solidFill>
                <a:latin typeface="Times New Roman" pitchFamily="18" charset="0"/>
                <a:cs typeface="Times New Roman" pitchFamily="18" charset="0"/>
              </a:rPr>
              <a:t> </a:t>
            </a:r>
            <a:r>
              <a:rPr lang="ru-RU" sz="3200" b="1" dirty="0" err="1" smtClean="0">
                <a:solidFill>
                  <a:srgbClr val="0070C0"/>
                </a:solidFill>
                <a:latin typeface="Times New Roman" pitchFamily="18" charset="0"/>
                <a:cs typeface="Times New Roman" pitchFamily="18" charset="0"/>
              </a:rPr>
              <a:t>университетини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мамлакатимиз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олий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муассасаларининг</a:t>
            </a:r>
            <a:r>
              <a:rPr lang="ru-RU" sz="3200" b="1" dirty="0" smtClean="0">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флагманига</a:t>
            </a:r>
            <a:r>
              <a:rPr lang="ru-RU" sz="3200" b="1" dirty="0" smtClean="0">
                <a:solidFill>
                  <a:srgbClr val="FF0000"/>
                </a:solidFill>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айлантириш</a:t>
            </a:r>
            <a:r>
              <a:rPr lang="ru-RU" sz="3200" b="1" dirty="0" smtClean="0">
                <a:latin typeface="Times New Roman" pitchFamily="18" charset="0"/>
                <a:cs typeface="Times New Roman" pitchFamily="18" charset="0"/>
              </a:rPr>
              <a:t>.</a:t>
            </a:r>
            <a:endParaRPr lang="ru-RU" sz="32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1086421" y="103771"/>
            <a:ext cx="8901953" cy="1077218"/>
          </a:xfrm>
          <a:prstGeom prst="rect">
            <a:avLst/>
          </a:prstGeom>
          <a:noFill/>
        </p:spPr>
        <p:txBody>
          <a:bodyPr wrap="square" rtlCol="0">
            <a:spAutoFit/>
          </a:bodyPr>
          <a:lstStyle/>
          <a:p>
            <a:pPr algn="ctr"/>
            <a:endParaRPr lang="uz-Cyrl-UZ" sz="3200" dirty="0" smtClean="0">
              <a:solidFill>
                <a:srgbClr val="0070C0"/>
              </a:solidFill>
              <a:latin typeface="Times New Roman" panose="02020603050405020304" pitchFamily="18" charset="0"/>
              <a:cs typeface="Times New Roman" panose="02020603050405020304" pitchFamily="18" charset="0"/>
            </a:endParaRPr>
          </a:p>
          <a:p>
            <a:pPr algn="ctr"/>
            <a:endParaRPr lang="uz-Cyrl-UZ" sz="3200" dirty="0">
              <a:solidFill>
                <a:srgbClr val="0070C0"/>
              </a:solidFill>
              <a:latin typeface="Times New Roman" panose="02020603050405020304" pitchFamily="18" charset="0"/>
              <a:cs typeface="Times New Roman" panose="02020603050405020304" pitchFamily="18" charset="0"/>
            </a:endParaRPr>
          </a:p>
        </p:txBody>
      </p:sp>
      <p:pic>
        <p:nvPicPr>
          <p:cNvPr id="21506" name="Picture 2" descr="https://tse2.mm.bing.net/th?id=OIP.Zffs35BYMWvldhuRtr9rlwHaHy&amp;pid=Api&amp;P=0&amp;w=300&amp;h=300"/>
          <p:cNvPicPr>
            <a:picLocks noChangeAspect="1" noChangeArrowheads="1"/>
          </p:cNvPicPr>
          <p:nvPr/>
        </p:nvPicPr>
        <p:blipFill>
          <a:blip r:embed="rId2"/>
          <a:srcRect/>
          <a:stretch>
            <a:fillRect/>
          </a:stretch>
        </p:blipFill>
        <p:spPr bwMode="auto">
          <a:xfrm>
            <a:off x="1648691" y="2611012"/>
            <a:ext cx="3378489" cy="3543869"/>
          </a:xfrm>
          <a:prstGeom prst="rect">
            <a:avLst/>
          </a:prstGeom>
          <a:noFill/>
        </p:spPr>
      </p:pic>
      <p:pic>
        <p:nvPicPr>
          <p:cNvPr id="21508" name="Picture 4" descr="http://static.zarnews.uz/crop/6/f/736_736_80_6fcf5b8a7bb8cb51afe31139d04d8515.jpg?img=self&amp;v=1597845315"/>
          <p:cNvPicPr>
            <a:picLocks noChangeAspect="1" noChangeArrowheads="1"/>
          </p:cNvPicPr>
          <p:nvPr/>
        </p:nvPicPr>
        <p:blipFill>
          <a:blip r:embed="rId3"/>
          <a:srcRect/>
          <a:stretch>
            <a:fillRect/>
          </a:stretch>
        </p:blipFill>
        <p:spPr bwMode="auto">
          <a:xfrm>
            <a:off x="6702857" y="2593974"/>
            <a:ext cx="3571298" cy="3571299"/>
          </a:xfrm>
          <a:prstGeom prst="rect">
            <a:avLst/>
          </a:prstGeom>
          <a:noFill/>
        </p:spPr>
      </p:pic>
    </p:spTree>
    <p:extLst>
      <p:ext uri="{BB962C8B-B14F-4D97-AF65-F5344CB8AC3E}">
        <p14:creationId xmlns:p14="http://schemas.microsoft.com/office/powerpoint/2010/main" val="151894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5424" y="900545"/>
            <a:ext cx="10318376" cy="5134494"/>
          </a:xfrm>
        </p:spPr>
        <p:txBody>
          <a:bodyPr>
            <a:noAutofit/>
          </a:bodyPr>
          <a:lstStyle/>
          <a:p>
            <a:pPr algn="just"/>
            <a:r>
              <a:rPr lang="ru-RU" sz="3200" b="1" dirty="0" err="1" smtClean="0">
                <a:latin typeface="Times New Roman" pitchFamily="18" charset="0"/>
                <a:cs typeface="Times New Roman" pitchFamily="18" charset="0"/>
              </a:rPr>
              <a:t>Республикадаги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камида</a:t>
            </a:r>
            <a:r>
              <a:rPr lang="ru-RU" sz="3200" b="1" dirty="0" smtClean="0">
                <a:latin typeface="Times New Roman" pitchFamily="18" charset="0"/>
                <a:cs typeface="Times New Roman" pitchFamily="18" charset="0"/>
              </a:rPr>
              <a:t> 10 та </a:t>
            </a:r>
            <a:r>
              <a:rPr lang="ru-RU" sz="3200" b="1" dirty="0" err="1" smtClean="0">
                <a:latin typeface="Times New Roman" pitchFamily="18" charset="0"/>
                <a:cs typeface="Times New Roman" pitchFamily="18" charset="0"/>
              </a:rPr>
              <a:t>олий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муассасасини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халқаро эътироф</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этилган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ташкилотлар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Quacquarelli</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Symonds</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World</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University</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Rankings</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Times</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Higher</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Education</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ёки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Academic</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Ranking</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of</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World</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Universities</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рейтингининг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биринчи</a:t>
            </a:r>
            <a:r>
              <a:rPr lang="ru-RU" sz="3200" b="1" dirty="0" smtClean="0">
                <a:latin typeface="Times New Roman" pitchFamily="18" charset="0"/>
                <a:cs typeface="Times New Roman" pitchFamily="18" charset="0"/>
              </a:rPr>
              <a:t> 1 000 та </a:t>
            </a:r>
            <a:r>
              <a:rPr lang="ru-RU" sz="3200" b="1" dirty="0" err="1" smtClean="0">
                <a:latin typeface="Times New Roman" pitchFamily="18" charset="0"/>
                <a:cs typeface="Times New Roman" pitchFamily="18" charset="0"/>
              </a:rPr>
              <a:t>ўриндаги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олий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муассасалари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рўйхатига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шу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жумладан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Ўзбекистон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Миллий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университети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Самарқанд давлат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университетини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биринчи</a:t>
            </a:r>
            <a:r>
              <a:rPr lang="ru-RU" sz="3200" b="1" dirty="0" smtClean="0">
                <a:latin typeface="Times New Roman" pitchFamily="18" charset="0"/>
                <a:cs typeface="Times New Roman" pitchFamily="18" charset="0"/>
              </a:rPr>
              <a:t> 500 та </a:t>
            </a:r>
            <a:r>
              <a:rPr lang="ru-RU" sz="3200" b="1" dirty="0" err="1" smtClean="0">
                <a:latin typeface="Times New Roman" pitchFamily="18" charset="0"/>
                <a:cs typeface="Times New Roman" pitchFamily="18" charset="0"/>
              </a:rPr>
              <a:t>ўриндаги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олий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таълим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муассасалари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рўйхатига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киритиш</a:t>
            </a:r>
            <a:r>
              <a:rPr lang="ru-RU" sz="3200" b="1" dirty="0" smtClean="0">
                <a:latin typeface="Times New Roman" pitchFamily="18" charset="0"/>
                <a:cs typeface="Times New Roman" pitchFamily="18" charset="0"/>
              </a:rPr>
              <a:t>.</a:t>
            </a:r>
            <a:endParaRPr lang="ru-RU" sz="32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1086421" y="103771"/>
            <a:ext cx="8901953" cy="1077218"/>
          </a:xfrm>
          <a:prstGeom prst="rect">
            <a:avLst/>
          </a:prstGeom>
          <a:noFill/>
        </p:spPr>
        <p:txBody>
          <a:bodyPr wrap="square" rtlCol="0">
            <a:spAutoFit/>
          </a:bodyPr>
          <a:lstStyle/>
          <a:p>
            <a:pPr algn="ctr"/>
            <a:endParaRPr lang="uz-Cyrl-UZ" sz="3200" dirty="0" smtClean="0">
              <a:solidFill>
                <a:srgbClr val="0070C0"/>
              </a:solidFill>
              <a:latin typeface="Times New Roman" panose="02020603050405020304" pitchFamily="18" charset="0"/>
              <a:cs typeface="Times New Roman" panose="02020603050405020304" pitchFamily="18" charset="0"/>
            </a:endParaRPr>
          </a:p>
          <a:p>
            <a:pPr algn="ctr"/>
            <a:endParaRPr lang="uz-Cyrl-UZ"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948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5424" y="1274617"/>
            <a:ext cx="10318376" cy="4760421"/>
          </a:xfrm>
        </p:spPr>
        <p:txBody>
          <a:bodyPr>
            <a:noAutofit/>
          </a:bodyPr>
          <a:lstStyle/>
          <a:p>
            <a:pPr algn="just"/>
            <a:r>
              <a:rPr lang="ru-RU" sz="3600" b="1" dirty="0" err="1" smtClean="0">
                <a:latin typeface="Times New Roman" pitchFamily="18" charset="0"/>
                <a:cs typeface="Times New Roman" pitchFamily="18" charset="0"/>
              </a:rPr>
              <a:t>Ўзбекистон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Республикаси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Олий</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ва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ўрта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махсус</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таълим</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вазирлигининг</a:t>
            </a:r>
            <a:r>
              <a:rPr lang="ru-RU" sz="3600" b="1" dirty="0" smtClean="0">
                <a:latin typeface="Times New Roman" pitchFamily="18" charset="0"/>
                <a:cs typeface="Times New Roman" pitchFamily="18" charset="0"/>
              </a:rPr>
              <a:t> 2020 </a:t>
            </a:r>
            <a:r>
              <a:rPr lang="ru-RU" sz="3600" b="1" dirty="0" err="1" smtClean="0">
                <a:latin typeface="Times New Roman" pitchFamily="18" charset="0"/>
                <a:cs typeface="Times New Roman" pitchFamily="18" charset="0"/>
              </a:rPr>
              <a:t>йил</a:t>
            </a:r>
            <a:r>
              <a:rPr lang="ru-RU" sz="3600" b="1" dirty="0" smtClean="0">
                <a:latin typeface="Times New Roman" pitchFamily="18" charset="0"/>
                <a:cs typeface="Times New Roman" pitchFamily="18" charset="0"/>
              </a:rPr>
              <a:t> 30 </a:t>
            </a:r>
            <a:r>
              <a:rPr lang="ru-RU" sz="3600" b="1" dirty="0" err="1" smtClean="0">
                <a:latin typeface="Times New Roman" pitchFamily="18" charset="0"/>
                <a:cs typeface="Times New Roman" pitchFamily="18" charset="0"/>
              </a:rPr>
              <a:t>июндаги</a:t>
            </a:r>
            <a:r>
              <a:rPr lang="ru-RU" sz="3600" b="1" dirty="0" smtClean="0">
                <a:latin typeface="Times New Roman" pitchFamily="18" charset="0"/>
                <a:cs typeface="Times New Roman" pitchFamily="18" charset="0"/>
              </a:rPr>
              <a:t> “2020-2021 </a:t>
            </a:r>
            <a:r>
              <a:rPr lang="ru-RU" sz="3600" b="1" dirty="0" err="1" smtClean="0">
                <a:latin typeface="Times New Roman" pitchFamily="18" charset="0"/>
                <a:cs typeface="Times New Roman" pitchFamily="18" charset="0"/>
              </a:rPr>
              <a:t>ўқув йилидан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таълим</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жараёнини</a:t>
            </a:r>
            <a:r>
              <a:rPr lang="ru-RU" sz="3600" b="1" dirty="0" smtClean="0">
                <a:latin typeface="Times New Roman" pitchFamily="18" charset="0"/>
                <a:cs typeface="Times New Roman" pitchFamily="18" charset="0"/>
              </a:rPr>
              <a:t> кредит-модуль </a:t>
            </a:r>
            <a:r>
              <a:rPr lang="ru-RU" sz="3600" b="1" dirty="0" err="1" smtClean="0">
                <a:latin typeface="Times New Roman" pitchFamily="18" charset="0"/>
                <a:cs typeface="Times New Roman" pitchFamily="18" charset="0"/>
              </a:rPr>
              <a:t>тизимига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ўтказиш</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тўғрисида</a:t>
            </a:r>
            <a:r>
              <a:rPr lang="ru-RU" sz="3600" b="1" dirty="0" smtClean="0">
                <a:latin typeface="Times New Roman" pitchFamily="18" charset="0"/>
                <a:cs typeface="Times New Roman" pitchFamily="18" charset="0"/>
              </a:rPr>
              <a:t>”</a:t>
            </a:r>
            <a:r>
              <a:rPr lang="ru-RU" sz="3600" b="1" dirty="0" err="1" smtClean="0">
                <a:latin typeface="Times New Roman" pitchFamily="18" charset="0"/>
                <a:cs typeface="Times New Roman" pitchFamily="18" charset="0"/>
              </a:rPr>
              <a:t>ги</a:t>
            </a:r>
            <a:r>
              <a:rPr lang="ru-RU" sz="3600" b="1" dirty="0" smtClean="0">
                <a:latin typeface="Times New Roman" pitchFamily="18" charset="0"/>
                <a:cs typeface="Times New Roman" pitchFamily="18" charset="0"/>
              </a:rPr>
              <a:t> № 357 </a:t>
            </a:r>
            <a:r>
              <a:rPr lang="ru-RU" sz="3600" b="1" dirty="0" err="1" smtClean="0">
                <a:latin typeface="Times New Roman" pitchFamily="18" charset="0"/>
                <a:cs typeface="Times New Roman" pitchFamily="18" charset="0"/>
              </a:rPr>
              <a:t>сонли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буйруғига кўра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республикамиздаги</a:t>
            </a:r>
            <a:r>
              <a:rPr lang="ru-RU" sz="3600" b="1" dirty="0" smtClean="0">
                <a:latin typeface="Times New Roman" pitchFamily="18" charset="0"/>
                <a:cs typeface="Times New Roman" pitchFamily="18" charset="0"/>
              </a:rPr>
              <a:t> 33 та </a:t>
            </a:r>
            <a:r>
              <a:rPr lang="ru-RU" sz="3600" b="1" dirty="0" err="1" smtClean="0">
                <a:latin typeface="Times New Roman" pitchFamily="18" charset="0"/>
                <a:cs typeface="Times New Roman" pitchFamily="18" charset="0"/>
              </a:rPr>
              <a:t>ОТМлар</a:t>
            </a:r>
            <a:r>
              <a:rPr lang="ru-RU" sz="3600" b="1" dirty="0" smtClean="0">
                <a:latin typeface="Times New Roman" pitchFamily="18" charset="0"/>
                <a:cs typeface="Times New Roman" pitchFamily="18" charset="0"/>
              </a:rPr>
              <a:t> кредит-модуль </a:t>
            </a:r>
            <a:r>
              <a:rPr lang="ru-RU" sz="3600" b="1" dirty="0" err="1" smtClean="0">
                <a:latin typeface="Times New Roman" pitchFamily="18" charset="0"/>
                <a:cs typeface="Times New Roman" pitchFamily="18" charset="0"/>
              </a:rPr>
              <a:t>тизимига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ўтказилиши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тасдиқланди</a:t>
            </a:r>
            <a:r>
              <a:rPr lang="ru-RU" sz="3600" b="1" dirty="0" smtClean="0">
                <a:latin typeface="Times New Roman" pitchFamily="18" charset="0"/>
                <a:cs typeface="Times New Roman" pitchFamily="18" charset="0"/>
              </a:rPr>
              <a:t>. </a:t>
            </a:r>
            <a:endParaRPr lang="ru-RU" sz="36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1086421" y="103771"/>
            <a:ext cx="8901953" cy="1077218"/>
          </a:xfrm>
          <a:prstGeom prst="rect">
            <a:avLst/>
          </a:prstGeom>
          <a:noFill/>
        </p:spPr>
        <p:txBody>
          <a:bodyPr wrap="square" rtlCol="0">
            <a:spAutoFit/>
          </a:bodyPr>
          <a:lstStyle/>
          <a:p>
            <a:pPr algn="ctr"/>
            <a:endParaRPr lang="uz-Cyrl-UZ" sz="3200" dirty="0" smtClean="0">
              <a:solidFill>
                <a:srgbClr val="0070C0"/>
              </a:solidFill>
              <a:latin typeface="Times New Roman" panose="02020603050405020304" pitchFamily="18" charset="0"/>
              <a:cs typeface="Times New Roman" panose="02020603050405020304" pitchFamily="18" charset="0"/>
            </a:endParaRPr>
          </a:p>
          <a:p>
            <a:pPr algn="ctr"/>
            <a:endParaRPr lang="uz-Cyrl-UZ"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9481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a331f8c6142bfb7fd284343a9889146d99e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1140</TotalTime>
  <Words>727</Words>
  <Application>Microsoft Office PowerPoint</Application>
  <PresentationFormat>Произвольный</PresentationFormat>
  <Paragraphs>82</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Натуральные материалы</vt:lpstr>
      <vt:lpstr> Ўзбекистон Республикаси Президентининг 2019 йил 8 октябрдаги ПФ-5847-сон фармони билан тасдиқланган «Ўзбекистон Республикаси Олий таълим тизимини 2030 йилгача ривожлантириш концепцияси»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«Университет 3.0» моделида университет ўзида қилинган илмий-тадқиқот натижасини ўзи ҳам сотиш имконига эга бўлади.   Масалан, ОТМ алоҳида технопарк очиб, илмий ишланмалар яратиши ва  бевосита ишланмаларининг тижоратлашувини йўлга қўйиши мумкин. Бунда битирувчиларга нафақат билим берилишига ва уни реализация қилишга ҳам эришилади.</vt:lpstr>
      <vt:lpstr>    Олий таълим муассасалари профессор-ўқитувчилари, илмий  изланувчилари, докторантлари, бакалавриат ва магистратура талабаларининг юқори импакт-факторга эга нуфузли халқаро илмий журналларда мақолалар чоп этиши, мақолаларга иқтибослик кўрсаткичлари ошиши, шунингдек, республика илмий журналларини халқаро илмий-техник маълумотлар базасига босқичма-босқич киритилишини таъминлаш.   </vt:lpstr>
      <vt:lpstr>Презентация PowerPoint</vt:lpstr>
      <vt:lpstr>1-ТАШАББУС</vt:lpstr>
      <vt:lpstr>Презентация PowerPoint</vt:lpstr>
      <vt:lpstr>2-ТАШАББУС</vt:lpstr>
      <vt:lpstr> Институт спорт майдончаларидан  дарс ва  дарсдан ташқари фойдаланиш учун кенг имкониятлар яратилган. Нафақат талабалар, балки  ён-атрофдагиларни ҳам спорт билан шуғулланишига  қўшимча шароитлар мавжуд.</vt:lpstr>
      <vt:lpstr>Презентация PowerPoint</vt:lpstr>
      <vt:lpstr>4-ТАШАББУС</vt:lpstr>
      <vt:lpstr>Презентация PowerPoint</vt:lpstr>
      <vt:lpstr>5-ТАШАББУС</vt:lpstr>
      <vt:lpstr>Презентация PowerPoint</vt:lpstr>
      <vt:lpstr>Эътиборингиз учун раҳмат!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Itimoiy</dc:creator>
  <cp:lastModifiedBy>User</cp:lastModifiedBy>
  <cp:revision>168</cp:revision>
  <cp:lastPrinted>2020-01-25T16:38:15Z</cp:lastPrinted>
  <dcterms:created xsi:type="dcterms:W3CDTF">2020-01-25T13:44:22Z</dcterms:created>
  <dcterms:modified xsi:type="dcterms:W3CDTF">2021-01-24T13:48:32Z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1924974</vt:lpwstr>
  </property>
  <property fmtid="{D5CDD505-2E9C-101B-9397-08002B2CF9AE}" name="NXPowerLiteSettings" pid="3">
    <vt:lpwstr>C7000400038000</vt:lpwstr>
  </property>
  <property fmtid="{D5CDD505-2E9C-101B-9397-08002B2CF9AE}" name="NXPowerLiteVersion" pid="4">
    <vt:lpwstr>S9.0.3</vt:lpwstr>
  </property>
</Properties>
</file>